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3.xml" ContentType="application/vnd.openxmlformats-officedocument.themeOverr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handoutMasterIdLst>
    <p:handoutMasterId r:id="rId32"/>
  </p:handoutMasterIdLst>
  <p:sldIdLst>
    <p:sldId id="274" r:id="rId2"/>
    <p:sldId id="269" r:id="rId3"/>
    <p:sldId id="345" r:id="rId4"/>
    <p:sldId id="350" r:id="rId5"/>
    <p:sldId id="324" r:id="rId6"/>
    <p:sldId id="327" r:id="rId7"/>
    <p:sldId id="325" r:id="rId8"/>
    <p:sldId id="326" r:id="rId9"/>
    <p:sldId id="334" r:id="rId10"/>
    <p:sldId id="333" r:id="rId11"/>
    <p:sldId id="328" r:id="rId12"/>
    <p:sldId id="329" r:id="rId13"/>
    <p:sldId id="330" r:id="rId14"/>
    <p:sldId id="331" r:id="rId15"/>
    <p:sldId id="356" r:id="rId16"/>
    <p:sldId id="357" r:id="rId17"/>
    <p:sldId id="336" r:id="rId18"/>
    <p:sldId id="337" r:id="rId19"/>
    <p:sldId id="338" r:id="rId20"/>
    <p:sldId id="339" r:id="rId21"/>
    <p:sldId id="351" r:id="rId22"/>
    <p:sldId id="352" r:id="rId23"/>
    <p:sldId id="354" r:id="rId24"/>
    <p:sldId id="346" r:id="rId25"/>
    <p:sldId id="348" r:id="rId26"/>
    <p:sldId id="349" r:id="rId27"/>
    <p:sldId id="342" r:id="rId28"/>
    <p:sldId id="343" r:id="rId29"/>
    <p:sldId id="275" r:id="rId30"/>
  </p:sldIdLst>
  <p:sldSz cx="12192000" cy="6858000"/>
  <p:notesSz cx="6858000" cy="9144000"/>
  <p:embeddedFontLst>
    <p:embeddedFont>
      <p:font typeface="等线" panose="02010600030101010101" pitchFamily="2" charset="-122"/>
      <p:regular r:id="rId33"/>
      <p:bold r:id="rId34"/>
    </p:embeddedFont>
    <p:embeddedFont>
      <p:font typeface="等线 Light" panose="02010600030101010101" pitchFamily="2" charset="-122"/>
      <p:regular r:id="rId35"/>
    </p:embeddedFont>
    <p:embeddedFont>
      <p:font typeface="微软雅黑" panose="020B0503020204020204" pitchFamily="34" charset="-122"/>
      <p:regular r:id="rId36"/>
      <p:bold r:id="rId37"/>
    </p:embeddedFont>
    <p:embeddedFont>
      <p:font typeface="微软雅黑" panose="020B0503020204020204" pitchFamily="34" charset="-122"/>
      <p:regular r:id="rId36"/>
      <p:bold r:id="rId37"/>
    </p:embeddedFont>
    <p:embeddedFont>
      <p:font typeface="微软雅黑 Light" panose="020B0502040204020203" pitchFamily="34"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4" userDrawn="1">
          <p15:clr>
            <a:srgbClr val="A4A3A4"/>
          </p15:clr>
        </p15:guide>
        <p15:guide id="2" pos="416" userDrawn="1">
          <p15:clr>
            <a:srgbClr val="A4A3A4"/>
          </p15:clr>
        </p15:guide>
        <p15:guide id="3" pos="7256" userDrawn="1">
          <p15:clr>
            <a:srgbClr val="A4A3A4"/>
          </p15:clr>
        </p15:guide>
        <p15:guide id="4" orient="horz" pos="384" userDrawn="1">
          <p15:clr>
            <a:srgbClr val="A4A3A4"/>
          </p15:clr>
        </p15:guide>
        <p15:guide id="5" orient="horz" pos="600" userDrawn="1">
          <p15:clr>
            <a:srgbClr val="A4A3A4"/>
          </p15:clr>
        </p15:guide>
        <p15:guide id="6" orient="horz" pos="3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DC9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1" autoAdjust="0"/>
    <p:restoredTop sz="82517" autoAdjust="0"/>
  </p:normalViewPr>
  <p:slideViewPr>
    <p:cSldViewPr snapToGrid="0">
      <p:cViewPr varScale="1">
        <p:scale>
          <a:sx n="101" d="100"/>
          <a:sy n="101" d="100"/>
        </p:scale>
        <p:origin x="642" y="102"/>
      </p:cViewPr>
      <p:guideLst>
        <p:guide orient="horz" pos="4144"/>
        <p:guide pos="416"/>
        <p:guide pos="7256"/>
        <p:guide orient="horz" pos="384"/>
        <p:guide orient="horz" pos="600"/>
        <p:guide orient="horz" pos="3928"/>
      </p:guideLst>
    </p:cSldViewPr>
  </p:slideViewPr>
  <p:outlineViewPr>
    <p:cViewPr>
      <p:scale>
        <a:sx n="33" d="100"/>
        <a:sy n="33" d="100"/>
      </p:scale>
      <p:origin x="0" y="-3492"/>
    </p:cViewPr>
  </p:outlineViewPr>
  <p:notesTextViewPr>
    <p:cViewPr>
      <p:scale>
        <a:sx n="1" d="1"/>
        <a:sy n="1" d="1"/>
      </p:scale>
      <p:origin x="0" y="0"/>
    </p:cViewPr>
  </p:notesTextViewPr>
  <p:sorterViewPr>
    <p:cViewPr>
      <p:scale>
        <a:sx n="66" d="100"/>
        <a:sy n="66" d="100"/>
      </p:scale>
      <p:origin x="0" y="-104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70B4C16-F90D-453A-A879-63A5B82CCF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D638460-04FA-4B41-B558-4B4F79D921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225691-CF8A-442A-BE17-2092DC3162C8}" type="datetimeFigureOut">
              <a:rPr lang="zh-CN" altLang="en-US" smtClean="0"/>
              <a:t>2023/5/6</a:t>
            </a:fld>
            <a:endParaRPr lang="zh-CN" altLang="en-US"/>
          </a:p>
        </p:txBody>
      </p:sp>
      <p:sp>
        <p:nvSpPr>
          <p:cNvPr id="4" name="页脚占位符 3">
            <a:extLst>
              <a:ext uri="{FF2B5EF4-FFF2-40B4-BE49-F238E27FC236}">
                <a16:creationId xmlns:a16="http://schemas.microsoft.com/office/drawing/2014/main" id="{8ABF07BA-846F-4D2D-BA6B-9D19FB19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ECE3DC7-A8A9-4E12-85F3-124B7874A4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3EA296-FE3E-4972-9F6B-65A6D5632007}" type="slidenum">
              <a:rPr lang="zh-CN" altLang="en-US" smtClean="0"/>
              <a:t>‹#›</a:t>
            </a:fld>
            <a:endParaRPr lang="zh-CN" altLang="en-US"/>
          </a:p>
        </p:txBody>
      </p:sp>
    </p:spTree>
    <p:extLst>
      <p:ext uri="{BB962C8B-B14F-4D97-AF65-F5344CB8AC3E}">
        <p14:creationId xmlns:p14="http://schemas.microsoft.com/office/powerpoint/2010/main" val="42512213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D5D8A-BFC4-4CA8-ACFD-029673EAD541}" type="datetimeFigureOut">
              <a:rPr lang="zh-CN" altLang="en-US" smtClean="0"/>
              <a:t>2023/5/6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34711-1268-4CE2-B987-3BAC6E79CE54}" type="slidenum">
              <a:rPr lang="zh-CN" altLang="en-US" smtClean="0"/>
              <a:t>‹#›</a:t>
            </a:fld>
            <a:endParaRPr lang="zh-CN" altLang="en-US"/>
          </a:p>
        </p:txBody>
      </p:sp>
    </p:spTree>
    <p:extLst>
      <p:ext uri="{BB962C8B-B14F-4D97-AF65-F5344CB8AC3E}">
        <p14:creationId xmlns:p14="http://schemas.microsoft.com/office/powerpoint/2010/main" val="36638282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大家好，我是来自北京航空航天大学的胡柯洋</a:t>
            </a:r>
            <a:endParaRPr lang="en-US" altLang="zh-CN" dirty="0"/>
          </a:p>
          <a:p>
            <a:r>
              <a:rPr lang="zh-CN" altLang="en-US" dirty="0"/>
              <a:t>今天为大家带来 基于</a:t>
            </a:r>
            <a:r>
              <a:rPr lang="en-US" altLang="zh-CN" dirty="0"/>
              <a:t>Rust</a:t>
            </a:r>
            <a:r>
              <a:rPr lang="zh-CN" altLang="en-US" dirty="0"/>
              <a:t>的嵌入式虚拟机监视器及热更新技术的介绍。</a:t>
            </a:r>
          </a:p>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a:t>
            </a:fld>
            <a:endParaRPr lang="zh-CN" altLang="en-US"/>
          </a:p>
        </p:txBody>
      </p:sp>
    </p:spTree>
    <p:extLst>
      <p:ext uri="{BB962C8B-B14F-4D97-AF65-F5344CB8AC3E}">
        <p14:creationId xmlns:p14="http://schemas.microsoft.com/office/powerpoint/2010/main" val="3487014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en-US" altLang="zh-CN" dirty="0"/>
              <a:t>Rust-</a:t>
            </a:r>
            <a:r>
              <a:rPr lang="en-US" altLang="zh-CN" dirty="0" err="1"/>
              <a:t>Shyper</a:t>
            </a:r>
            <a:r>
              <a:rPr lang="zh-CN" altLang="en-US" dirty="0"/>
              <a:t>支持三类设备模型，分别是全模拟设备、半模拟设备和直通设备。</a:t>
            </a:r>
            <a:endParaRPr lang="en-US" altLang="zh-CN" dirty="0"/>
          </a:p>
          <a:p>
            <a:r>
              <a:rPr lang="zh-CN" altLang="en-US" dirty="0"/>
              <a:t>模拟中断控制器</a:t>
            </a:r>
            <a:r>
              <a:rPr lang="en-US" altLang="zh-CN" dirty="0" err="1"/>
              <a:t>vgic</a:t>
            </a:r>
            <a:r>
              <a:rPr lang="zh-CN" altLang="en-US" dirty="0"/>
              <a:t>就是一种全模拟设备。</a:t>
            </a:r>
            <a:endParaRPr lang="en-US" altLang="zh-CN" dirty="0"/>
          </a:p>
          <a:p>
            <a:r>
              <a:rPr lang="zh-CN" altLang="en-US" dirty="0"/>
              <a:t>半虚拟化设备就是</a:t>
            </a:r>
            <a:r>
              <a:rPr lang="en-US" altLang="zh-CN" dirty="0" err="1"/>
              <a:t>virtio</a:t>
            </a:r>
            <a:r>
              <a:rPr lang="zh-CN" altLang="en-US" dirty="0"/>
              <a:t>设备。</a:t>
            </a:r>
            <a:r>
              <a:rPr lang="en-US" altLang="zh-CN" dirty="0" err="1"/>
              <a:t>Virtio</a:t>
            </a:r>
            <a:r>
              <a:rPr lang="zh-CN" altLang="en-US" dirty="0"/>
              <a:t>是一种使用广泛的半虚拟化协议框架。</a:t>
            </a:r>
            <a:r>
              <a:rPr lang="en-US" altLang="zh-CN" dirty="0" err="1"/>
              <a:t>Virtio</a:t>
            </a:r>
            <a:r>
              <a:rPr lang="zh-CN" altLang="en-US" dirty="0"/>
              <a:t>协议相比全虚拟设备具有更好的性能，同时具有很好的扩展性。</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还有一个就是直通设备。直通设备能够提供最好的外设性能，与裸机运行相比差异很小。实时虚拟机就主要采用设备直通的方式。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右边的表格展示了</a:t>
            </a:r>
            <a:r>
              <a:rPr lang="en-US" altLang="zh-CN" dirty="0"/>
              <a:t>Rust-</a:t>
            </a:r>
            <a:r>
              <a:rPr lang="en-US" altLang="zh-CN" dirty="0" err="1"/>
              <a:t>Shyper</a:t>
            </a:r>
            <a:r>
              <a:rPr lang="zh-CN" altLang="en-US" dirty="0"/>
              <a:t>目前支持的全部设备的名称、设备虚拟化方法以及适用的虚拟机场景，基本可以满足嵌入式领域的需要。</a:t>
            </a:r>
            <a:endParaRPr lang="en-US" altLang="zh-CN" dirty="0"/>
          </a:p>
          <a:p>
            <a:r>
              <a:rPr lang="zh-CN" altLang="en-US" strike="noStrike" dirty="0"/>
              <a:t>其他类型的设备，</a:t>
            </a:r>
            <a:r>
              <a:rPr lang="en-US" altLang="zh-CN" strike="noStrike" dirty="0"/>
              <a:t>Rust-</a:t>
            </a:r>
            <a:r>
              <a:rPr lang="en-US" altLang="zh-CN" strike="noStrike" dirty="0" err="1"/>
              <a:t>Shyper</a:t>
            </a:r>
            <a:r>
              <a:rPr lang="zh-CN" altLang="en-US" strike="noStrike" dirty="0"/>
              <a:t>主要采用直通的方式提供给上层</a:t>
            </a:r>
            <a:r>
              <a:rPr lang="en-US" altLang="zh-CN" strike="noStrike" dirty="0"/>
              <a:t>VM</a:t>
            </a:r>
            <a:r>
              <a:rPr lang="zh-CN" altLang="en-US" strike="noStrike" dirty="0"/>
              <a:t>。</a:t>
            </a:r>
            <a:endParaRPr lang="en-US" altLang="zh-CN" strike="noStrik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10</a:t>
            </a:fld>
            <a:endParaRPr lang="zh-CN" altLang="en-US"/>
          </a:p>
        </p:txBody>
      </p:sp>
    </p:spTree>
    <p:extLst>
      <p:ext uri="{BB962C8B-B14F-4D97-AF65-F5344CB8AC3E}">
        <p14:creationId xmlns:p14="http://schemas.microsoft.com/office/powerpoint/2010/main" val="2170441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07:03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接下来介绍一下基于</a:t>
            </a:r>
            <a:r>
              <a:rPr lang="en-US" altLang="zh-CN" dirty="0"/>
              <a:t>Rust-</a:t>
            </a:r>
            <a:r>
              <a:rPr lang="en-US" altLang="zh-CN" dirty="0" err="1"/>
              <a:t>Shyper</a:t>
            </a:r>
            <a:r>
              <a:rPr lang="zh-CN" altLang="en-US" dirty="0"/>
              <a:t>实现的资源隔离策略与实时虚拟化</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11</a:t>
            </a:fld>
            <a:endParaRPr lang="zh-CN" altLang="en-US"/>
          </a:p>
        </p:txBody>
      </p:sp>
    </p:spTree>
    <p:extLst>
      <p:ext uri="{BB962C8B-B14F-4D97-AF65-F5344CB8AC3E}">
        <p14:creationId xmlns:p14="http://schemas.microsoft.com/office/powerpoint/2010/main" val="138467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7</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15</a:t>
            </a: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资源隔离策略保证了同一物理设备被不同虚拟机共享的同时，虚拟机无法越界访问不属于当前虚拟机的资源，</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针对</a:t>
            </a:r>
            <a:r>
              <a:rPr lang="en-US" altLang="zh-CN" sz="1800" kern="0" dirty="0">
                <a:effectLst/>
                <a:latin typeface="Times New Roman" panose="02020603050405020304" pitchFamily="18" charset="0"/>
                <a:ea typeface="宋体" panose="02010600030101010101" pitchFamily="2" charset="-122"/>
              </a:rPr>
              <a:t>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、中断、</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外设</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、内存等公共资源实现了有效的隔离策略。</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核心隔离需要保障虚拟机的</a:t>
            </a:r>
            <a:r>
              <a:rPr lang="en-US" altLang="zh-CN" sz="1800" kern="0" dirty="0">
                <a:effectLst/>
                <a:latin typeface="Times New Roman" panose="02020603050405020304" pitchFamily="18" charset="0"/>
                <a:ea typeface="宋体" panose="02010600030101010101" pitchFamily="2" charset="-122"/>
              </a:rPr>
              <a:t>vCPU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运行状态不应受到其他虚拟机的篡改。</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的核心隔离模型如图所示，具体包括不同物理核心上</a:t>
            </a:r>
            <a:r>
              <a:rPr lang="en-US" altLang="zh-CN" sz="1800" kern="0" dirty="0">
                <a:effectLst/>
                <a:latin typeface="Times New Roman" panose="02020603050405020304" pitchFamily="18" charset="0"/>
                <a:ea typeface="宋体" panose="02010600030101010101" pitchFamily="2" charset="-122"/>
              </a:rPr>
              <a:t>vCPU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的隔离与同一物理核心上</a:t>
            </a:r>
            <a:r>
              <a:rPr lang="en-US" altLang="zh-CN" sz="1800" kern="0" dirty="0">
                <a:effectLst/>
                <a:latin typeface="Times New Roman" panose="02020603050405020304" pitchFamily="18" charset="0"/>
                <a:ea typeface="宋体" panose="02010600030101010101" pitchFamily="2" charset="-122"/>
              </a:rPr>
              <a:t>vCPU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的隔离。</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中断隔离需要保障虚拟机能够正确接收外部设备或软件生成的中断信号，同时不会收到不属于该虚拟机的非法中断信号。</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的中断隔离依赖于模拟中断控制器的代码实现，</a:t>
            </a:r>
            <a:r>
              <a:rPr lang="en-US" altLang="zh-CN" sz="1800" kern="100" dirty="0">
                <a:effectLst/>
                <a:latin typeface="Times New Roman" panose="02020603050405020304" pitchFamily="18" charset="0"/>
                <a:ea typeface="宋体" panose="02010600030101010101" pitchFamily="2" charset="-122"/>
              </a:rPr>
              <a:t>Hypervisor</a:t>
            </a:r>
            <a:r>
              <a:rPr lang="zh-CN" altLang="zh-CN" sz="1800" kern="100" dirty="0">
                <a:effectLst/>
                <a:latin typeface="Times New Roman" panose="02020603050405020304" pitchFamily="18" charset="0"/>
                <a:ea typeface="宋体" panose="02010600030101010101" pitchFamily="2" charset="-122"/>
              </a:rPr>
              <a:t>通过维护中断与虚拟机的关联关系，保障虚拟机间中断的隔离性。</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设备隔离需要保障虚拟机的设备状态无法被其他虚拟机访问或修改。</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的设备可以依照实现方式划分为直通设备和模拟设备，针对每类设备</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实现了不同的设备隔离方式。</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内存</a:t>
            </a:r>
            <a:r>
              <a:rPr lang="zh-CN" altLang="zh-CN" sz="1800" kern="100" dirty="0">
                <a:effectLst/>
                <a:latin typeface="Times New Roman" panose="02020603050405020304" pitchFamily="18" charset="0"/>
                <a:ea typeface="宋体" panose="02010600030101010101" pitchFamily="2" charset="-122"/>
              </a:rPr>
              <a:t>隔离是嵌入式虚拟化所需提供的基本隔离属性</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需要保障虚拟机无法访问不属于自己的内存地址空间。提供该项隔离功能需要从两个方面入手，分别是处理器内存访问</a:t>
            </a:r>
            <a:r>
              <a:rPr lang="zh-CN" altLang="en-US" sz="1800" kern="100" dirty="0">
                <a:effectLst/>
                <a:latin typeface="Times New Roman" panose="02020603050405020304" pitchFamily="18" charset="0"/>
                <a:ea typeface="宋体" panose="02010600030101010101" pitchFamily="2" charset="-122"/>
              </a:rPr>
              <a:t>（通过两阶段地址翻译）</a:t>
            </a:r>
            <a:r>
              <a:rPr lang="zh-CN" altLang="zh-CN" sz="1800" kern="100" dirty="0">
                <a:effectLst/>
                <a:latin typeface="Times New Roman" panose="02020603050405020304" pitchFamily="18" charset="0"/>
                <a:ea typeface="宋体" panose="02010600030101010101" pitchFamily="2" charset="-122"/>
              </a:rPr>
              <a:t>以及</a:t>
            </a:r>
            <a:r>
              <a:rPr lang="en-US" altLang="zh-CN" sz="1800" kern="100" dirty="0">
                <a:effectLst/>
                <a:latin typeface="Times New Roman" panose="02020603050405020304" pitchFamily="18" charset="0"/>
                <a:ea typeface="宋体" panose="02010600030101010101" pitchFamily="2" charset="-122"/>
              </a:rPr>
              <a:t>DMA</a:t>
            </a:r>
            <a:r>
              <a:rPr lang="zh-CN" altLang="zh-CN" sz="1800" kern="100" dirty="0">
                <a:effectLst/>
                <a:latin typeface="Times New Roman" panose="02020603050405020304" pitchFamily="18" charset="0"/>
                <a:ea typeface="宋体" panose="02010600030101010101" pitchFamily="2" charset="-122"/>
              </a:rPr>
              <a:t>设备内存访问</a:t>
            </a:r>
            <a:r>
              <a:rPr lang="zh-CN" altLang="en-US" sz="1800" kern="100" dirty="0">
                <a:effectLst/>
                <a:latin typeface="Times New Roman" panose="02020603050405020304" pitchFamily="18" charset="0"/>
                <a:ea typeface="宋体" panose="02010600030101010101" pitchFamily="2" charset="-122"/>
              </a:rPr>
              <a:t>（通过</a:t>
            </a:r>
            <a:r>
              <a:rPr lang="en-US" altLang="zh-CN" sz="1800" kern="100" dirty="0">
                <a:effectLst/>
                <a:latin typeface="Times New Roman" panose="02020603050405020304" pitchFamily="18" charset="0"/>
                <a:ea typeface="宋体" panose="02010600030101010101" pitchFamily="2" charset="-122"/>
              </a:rPr>
              <a:t>IOMMU</a:t>
            </a:r>
            <a:r>
              <a:rPr lang="zh-CN" altLang="en-US" sz="1800" kern="100" dirty="0">
                <a:effectLst/>
                <a:latin typeface="Times New Roman" panose="02020603050405020304" pitchFamily="18" charset="0"/>
                <a:ea typeface="宋体" panose="02010600030101010101" pitchFamily="2" charset="-122"/>
              </a:rPr>
              <a:t>实现）</a:t>
            </a:r>
            <a:r>
              <a:rPr lang="zh-CN" altLang="zh-CN" sz="1800" kern="100" dirty="0">
                <a:effectLst/>
                <a:latin typeface="Times New Roman" panose="02020603050405020304" pitchFamily="18" charset="0"/>
                <a:ea typeface="宋体" panose="02010600030101010101" pitchFamily="2" charset="-122"/>
              </a:rPr>
              <a:t>。</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12</a:t>
            </a:fld>
            <a:endParaRPr lang="zh-CN" altLang="en-US"/>
          </a:p>
        </p:txBody>
      </p:sp>
    </p:spTree>
    <p:extLst>
      <p:ext uri="{BB962C8B-B14F-4D97-AF65-F5344CB8AC3E}">
        <p14:creationId xmlns:p14="http://schemas.microsoft.com/office/powerpoint/2010/main" val="2828701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8</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56</a:t>
            </a: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我们提供了一种类型是中介传递设备，主要是让 </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MVM </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上的驱动来处理来自其他虚拟机的驱动请求，是一个 </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offload</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思想。</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不同于同步模拟设备的行为，中介传递设备能够将虚拟机的设备请求分发至非关键虚拟机所在核心代为处理。中介传递设备被用于降低传统模拟设备陷入</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Hypervisor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所引入的实时性影响。</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在异步任务服务流程中，</a:t>
            </a:r>
            <a:r>
              <a:rPr lang="en-US" altLang="zh-CN" sz="1800" kern="0" dirty="0">
                <a:effectLst/>
                <a:latin typeface="Times New Roman" panose="02020603050405020304" pitchFamily="18" charset="0"/>
                <a:ea typeface="宋体" panose="02010600030101010101" pitchFamily="2" charset="-122"/>
              </a:rPr>
              <a:t>Guest 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模拟设备</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请求</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会被</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Hypervisor</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封装为一个</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的异步任务，</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将任务插入</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执行器的</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调度队列等待</a:t>
            </a:r>
            <a:r>
              <a:rPr lang="en-US" altLang="zh-CN" sz="1800" kern="0" dirty="0">
                <a:effectLst/>
                <a:latin typeface="Times New Roman" panose="02020603050405020304" pitchFamily="18" charset="0"/>
                <a:ea typeface="宋体" panose="02010600030101010101" pitchFamily="2" charset="-122"/>
              </a:rPr>
              <a:t>Hypervisor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的调度执行</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。这样就</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完成一次异步任务创建。</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此时，处理器会会立刻返回</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EL1</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层级恢复</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Guest VM</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的运行，无需等待</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IO</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任务完成。</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当异步任务完成，任务结果通过核间中断的方式发送至任务来源核心，并发送虚拟中断告知虚拟机当前任务已经完成。</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在整个异步任务流程中，虚拟机仅在</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异步任务发起以及结束阶段陷入了</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en-US" altLang="zh-CN" sz="1200" kern="0" dirty="0" err="1">
                <a:effectLst/>
                <a:latin typeface="Times New Roman" panose="02020603050405020304" pitchFamily="18" charset="0"/>
                <a:ea typeface="宋体" panose="02010600030101010101" pitchFamily="2" charset="-122"/>
                <a:cs typeface="Times New Roman" panose="02020603050405020304" pitchFamily="18" charset="0"/>
              </a:rPr>
              <a:t>Shyper</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，在异步任务的执行阶段，处理器依然处于虚拟机层级，不会影响虚拟机上任务的正常执行，从而达到</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VM-EXIT-LESS</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的目的，为虚拟机提供实时保障。</a:t>
            </a:r>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13</a:t>
            </a:fld>
            <a:endParaRPr lang="zh-CN" altLang="en-US"/>
          </a:p>
        </p:txBody>
      </p:sp>
    </p:spTree>
    <p:extLst>
      <p:ext uri="{BB962C8B-B14F-4D97-AF65-F5344CB8AC3E}">
        <p14:creationId xmlns:p14="http://schemas.microsoft.com/office/powerpoint/2010/main" val="623483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09:29</a:t>
            </a: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介绍 </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Shyper</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的中断处理与实时性优化</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中断控制器直通策略被用于降低模拟中断控制器所带来的中断处理延迟以及中断控制器配置成本。</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支持</a:t>
            </a:r>
            <a:r>
              <a:rPr lang="en-US" altLang="zh-CN" sz="1800" kern="0" dirty="0">
                <a:effectLst/>
                <a:latin typeface="Times New Roman" panose="02020603050405020304" pitchFamily="18" charset="0"/>
                <a:ea typeface="宋体" panose="02010600030101010101" pitchFamily="2" charset="-122"/>
              </a:rPr>
              <a:t>GICv2</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中断控制器的虚拟化和直通策略，依据虚拟机</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类型实现灵活配置。</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对于非实时虚拟机，中断控制器的虚拟化能够有效提升资源利用率，支持多个虚拟机共享同一个物理核心。</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同时</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为了提高</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虚拟机</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中断处理的实时性，</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选择为实时虚拟机提供</a:t>
            </a:r>
            <a:r>
              <a:rPr lang="en-US" altLang="zh-CN" sz="1800" kern="0" dirty="0">
                <a:effectLst/>
                <a:latin typeface="Times New Roman" panose="02020603050405020304" pitchFamily="18" charset="0"/>
                <a:ea typeface="宋体" panose="02010600030101010101" pitchFamily="2" charset="-122"/>
              </a:rPr>
              <a:t>GIC</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硬件的直通配置，避免其他虚拟机与实时虚拟机共享同一中断控制器资源对虚拟机实时性造成的影响。</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strike="sngStrike" kern="100" dirty="0">
                <a:effectLst/>
                <a:latin typeface="Times New Roman" panose="02020603050405020304" pitchFamily="18" charset="0"/>
                <a:ea typeface="宋体" panose="02010600030101010101" pitchFamily="2" charset="-122"/>
              </a:rPr>
              <a:t>(Rust-</a:t>
            </a:r>
            <a:r>
              <a:rPr lang="en-US" altLang="zh-CN" sz="1800" strike="sngStrike" kern="100" dirty="0" err="1">
                <a:effectLst/>
                <a:latin typeface="Times New Roman" panose="02020603050405020304" pitchFamily="18" charset="0"/>
                <a:ea typeface="宋体" panose="02010600030101010101" pitchFamily="2" charset="-122"/>
              </a:rPr>
              <a:t>Shyper</a:t>
            </a:r>
            <a:r>
              <a:rPr lang="zh-CN" altLang="zh-CN" sz="1800" strike="sngStrike" kern="100" dirty="0">
                <a:effectLst/>
                <a:latin typeface="Times New Roman" panose="02020603050405020304" pitchFamily="18" charset="0"/>
                <a:ea typeface="宋体" panose="02010600030101010101" pitchFamily="2" charset="-122"/>
              </a:rPr>
              <a:t>的中断处理流程如图所示。为了支持</a:t>
            </a:r>
            <a:r>
              <a:rPr lang="en-US" altLang="zh-CN" sz="1800" strike="sngStrike" kern="100" dirty="0">
                <a:effectLst/>
                <a:latin typeface="Times New Roman" panose="02020603050405020304" pitchFamily="18" charset="0"/>
                <a:ea typeface="宋体" panose="02010600030101010101" pitchFamily="2" charset="-122"/>
              </a:rPr>
              <a:t>EL2</a:t>
            </a:r>
            <a:r>
              <a:rPr lang="zh-CN" altLang="zh-CN" sz="1800" strike="sngStrike" kern="100" dirty="0">
                <a:effectLst/>
                <a:latin typeface="Times New Roman" panose="02020603050405020304" pitchFamily="18" charset="0"/>
                <a:ea typeface="宋体" panose="02010600030101010101" pitchFamily="2" charset="-122"/>
              </a:rPr>
              <a:t>异常等级对中断的拦截处理，</a:t>
            </a:r>
            <a:r>
              <a:rPr lang="en-US" altLang="zh-CN" sz="1800" strike="sngStrike" kern="100" dirty="0">
                <a:effectLst/>
                <a:latin typeface="Times New Roman" panose="02020603050405020304" pitchFamily="18" charset="0"/>
                <a:ea typeface="宋体" panose="02010600030101010101" pitchFamily="2" charset="-122"/>
              </a:rPr>
              <a:t>Rust-</a:t>
            </a:r>
            <a:r>
              <a:rPr lang="en-US" altLang="zh-CN" sz="1800" strike="sngStrike" kern="100" dirty="0" err="1">
                <a:effectLst/>
                <a:latin typeface="Times New Roman" panose="02020603050405020304" pitchFamily="18" charset="0"/>
                <a:ea typeface="宋体" panose="02010600030101010101" pitchFamily="2" charset="-122"/>
              </a:rPr>
              <a:t>Shyper</a:t>
            </a:r>
            <a:r>
              <a:rPr lang="zh-CN" altLang="zh-CN" sz="1800" strike="sngStrike" kern="100" dirty="0">
                <a:effectLst/>
                <a:latin typeface="Times New Roman" panose="02020603050405020304" pitchFamily="18" charset="0"/>
                <a:ea typeface="宋体" panose="02010600030101010101" pitchFamily="2" charset="-122"/>
              </a:rPr>
              <a:t>需要在初始化阶段为每个</a:t>
            </a:r>
            <a:r>
              <a:rPr lang="en-US" altLang="zh-CN" sz="1800" strike="sngStrike" kern="100" dirty="0">
                <a:effectLst/>
                <a:latin typeface="Times New Roman" panose="02020603050405020304" pitchFamily="18" charset="0"/>
                <a:ea typeface="宋体" panose="02010600030101010101" pitchFamily="2" charset="-122"/>
              </a:rPr>
              <a:t>CPU</a:t>
            </a:r>
            <a:r>
              <a:rPr lang="zh-CN" altLang="zh-CN" sz="1800" strike="sngStrike" kern="100" dirty="0">
                <a:effectLst/>
                <a:latin typeface="Times New Roman" panose="02020603050405020304" pitchFamily="18" charset="0"/>
                <a:ea typeface="宋体" panose="02010600030101010101" pitchFamily="2" charset="-122"/>
              </a:rPr>
              <a:t>设置</a:t>
            </a:r>
            <a:r>
              <a:rPr lang="en-US" altLang="zh-CN" sz="1800" strike="sngStrike" kern="100" dirty="0">
                <a:effectLst/>
                <a:latin typeface="Times New Roman" panose="02020603050405020304" pitchFamily="18" charset="0"/>
                <a:ea typeface="宋体" panose="02010600030101010101" pitchFamily="2" charset="-122"/>
              </a:rPr>
              <a:t>HCR_EL2</a:t>
            </a:r>
            <a:r>
              <a:rPr lang="zh-CN" altLang="zh-CN" sz="1800" strike="sngStrike" kern="100" dirty="0">
                <a:effectLst/>
                <a:latin typeface="Times New Roman" panose="02020603050405020304" pitchFamily="18" charset="0"/>
                <a:ea typeface="宋体" panose="02010600030101010101" pitchFamily="2" charset="-122"/>
              </a:rPr>
              <a:t>寄存器的</a:t>
            </a:r>
            <a:r>
              <a:rPr lang="en-US" altLang="zh-CN" sz="1800" strike="sngStrike" kern="100" dirty="0">
                <a:effectLst/>
                <a:latin typeface="Times New Roman" panose="02020603050405020304" pitchFamily="18" charset="0"/>
                <a:ea typeface="宋体" panose="02010600030101010101" pitchFamily="2" charset="-122"/>
              </a:rPr>
              <a:t>IMO</a:t>
            </a:r>
            <a:r>
              <a:rPr lang="zh-CN" altLang="zh-CN" sz="1800" strike="sngStrike" kern="100" dirty="0">
                <a:effectLst/>
                <a:latin typeface="Times New Roman" panose="02020603050405020304" pitchFamily="18" charset="0"/>
                <a:ea typeface="宋体" panose="02010600030101010101" pitchFamily="2" charset="-122"/>
              </a:rPr>
              <a:t>位。当中断发生时，由于</a:t>
            </a:r>
            <a:r>
              <a:rPr lang="en-US" altLang="zh-CN" sz="1800" strike="sngStrike" kern="100" dirty="0">
                <a:effectLst/>
                <a:latin typeface="Times New Roman" panose="02020603050405020304" pitchFamily="18" charset="0"/>
                <a:ea typeface="宋体" panose="02010600030101010101" pitchFamily="2" charset="-122"/>
              </a:rPr>
              <a:t>HCR_EL2.IMO</a:t>
            </a:r>
            <a:r>
              <a:rPr lang="zh-CN" altLang="zh-CN" sz="1800" strike="sngStrike" kern="100" dirty="0">
                <a:effectLst/>
                <a:latin typeface="Times New Roman" panose="02020603050405020304" pitchFamily="18" charset="0"/>
                <a:ea typeface="宋体" panose="02010600030101010101" pitchFamily="2" charset="-122"/>
              </a:rPr>
              <a:t>值为</a:t>
            </a:r>
            <a:r>
              <a:rPr lang="en-US" altLang="zh-CN" sz="1800" strike="sngStrike" kern="100" dirty="0">
                <a:effectLst/>
                <a:latin typeface="Times New Roman" panose="02020603050405020304" pitchFamily="18" charset="0"/>
                <a:ea typeface="宋体" panose="02010600030101010101" pitchFamily="2" charset="-122"/>
              </a:rPr>
              <a:t>1</a:t>
            </a:r>
            <a:r>
              <a:rPr lang="zh-CN" altLang="zh-CN" sz="1800" strike="sngStrike" kern="100" dirty="0">
                <a:effectLst/>
                <a:latin typeface="Times New Roman" panose="02020603050405020304" pitchFamily="18" charset="0"/>
                <a:ea typeface="宋体" panose="02010600030101010101" pitchFamily="2" charset="-122"/>
              </a:rPr>
              <a:t>，该中断将被硬件引导至</a:t>
            </a:r>
            <a:r>
              <a:rPr lang="en-US" altLang="zh-CN" sz="1800" strike="sngStrike" kern="100" dirty="0">
                <a:effectLst/>
                <a:latin typeface="Times New Roman" panose="02020603050405020304" pitchFamily="18" charset="0"/>
                <a:ea typeface="宋体" panose="02010600030101010101" pitchFamily="2" charset="-122"/>
              </a:rPr>
              <a:t>EL2</a:t>
            </a:r>
            <a:r>
              <a:rPr lang="zh-CN" altLang="zh-CN" sz="1800" strike="sngStrike" kern="100" dirty="0">
                <a:effectLst/>
                <a:latin typeface="Times New Roman" panose="02020603050405020304" pitchFamily="18" charset="0"/>
                <a:ea typeface="宋体" panose="02010600030101010101" pitchFamily="2" charset="-122"/>
              </a:rPr>
              <a:t>提供的异常处理入口处。对于实时虚拟机，</a:t>
            </a:r>
            <a:r>
              <a:rPr lang="en-US" altLang="zh-CN" sz="1800" strike="sngStrike" kern="100" dirty="0">
                <a:effectLst/>
                <a:latin typeface="Times New Roman" panose="02020603050405020304" pitchFamily="18" charset="0"/>
                <a:ea typeface="宋体" panose="02010600030101010101" pitchFamily="2" charset="-122"/>
              </a:rPr>
              <a:t>Rust-</a:t>
            </a:r>
            <a:r>
              <a:rPr lang="en-US" altLang="zh-CN" sz="1800" strike="sngStrike" kern="100" dirty="0" err="1">
                <a:effectLst/>
                <a:latin typeface="Times New Roman" panose="02020603050405020304" pitchFamily="18" charset="0"/>
                <a:ea typeface="宋体" panose="02010600030101010101" pitchFamily="2" charset="-122"/>
              </a:rPr>
              <a:t>Shyper</a:t>
            </a:r>
            <a:r>
              <a:rPr lang="zh-CN" altLang="zh-CN" sz="1800" strike="sngStrike" kern="100" dirty="0">
                <a:effectLst/>
                <a:latin typeface="Times New Roman" panose="02020603050405020304" pitchFamily="18" charset="0"/>
                <a:ea typeface="宋体" panose="02010600030101010101" pitchFamily="2" charset="-122"/>
              </a:rPr>
              <a:t>会将中断控制器直通给虚拟机，在这一场景下，中断不应被</a:t>
            </a:r>
            <a:r>
              <a:rPr lang="en-US" altLang="zh-CN" sz="1800" strike="sngStrike" kern="100" dirty="0">
                <a:effectLst/>
                <a:latin typeface="Times New Roman" panose="02020603050405020304" pitchFamily="18" charset="0"/>
                <a:ea typeface="宋体" panose="02010600030101010101" pitchFamily="2" charset="-122"/>
              </a:rPr>
              <a:t>Rust-</a:t>
            </a:r>
            <a:r>
              <a:rPr lang="en-US" altLang="zh-CN" sz="1800" strike="sngStrike" kern="100" dirty="0" err="1">
                <a:effectLst/>
                <a:latin typeface="Times New Roman" panose="02020603050405020304" pitchFamily="18" charset="0"/>
                <a:ea typeface="宋体" panose="02010600030101010101" pitchFamily="2" charset="-122"/>
              </a:rPr>
              <a:t>Shyper</a:t>
            </a:r>
            <a:r>
              <a:rPr lang="zh-CN" altLang="zh-CN" sz="1800" strike="sngStrike" kern="100" dirty="0">
                <a:effectLst/>
                <a:latin typeface="Times New Roman" panose="02020603050405020304" pitchFamily="18" charset="0"/>
                <a:ea typeface="宋体" panose="02010600030101010101" pitchFamily="2" charset="-122"/>
              </a:rPr>
              <a:t>拦截处理，否则虚拟化层级的中断处理依然会对虚拟机实时性产生影响。因此对于运行实时虚拟机的</a:t>
            </a:r>
            <a:r>
              <a:rPr lang="en-US" altLang="zh-CN" sz="1800" strike="sngStrike" kern="100" dirty="0">
                <a:effectLst/>
                <a:latin typeface="Times New Roman" panose="02020603050405020304" pitchFamily="18" charset="0"/>
                <a:ea typeface="宋体" panose="02010600030101010101" pitchFamily="2" charset="-122"/>
              </a:rPr>
              <a:t>CPU</a:t>
            </a:r>
            <a:r>
              <a:rPr lang="zh-CN" altLang="zh-CN" sz="1800" strike="sngStrike" kern="100" dirty="0">
                <a:effectLst/>
                <a:latin typeface="Times New Roman" panose="02020603050405020304" pitchFamily="18" charset="0"/>
                <a:ea typeface="宋体" panose="02010600030101010101" pitchFamily="2" charset="-122"/>
              </a:rPr>
              <a:t>，</a:t>
            </a:r>
            <a:r>
              <a:rPr lang="en-US" altLang="zh-CN" sz="1800" strike="sngStrike" kern="100" dirty="0">
                <a:effectLst/>
                <a:latin typeface="Times New Roman" panose="02020603050405020304" pitchFamily="18" charset="0"/>
                <a:ea typeface="宋体" panose="02010600030101010101" pitchFamily="2" charset="-122"/>
              </a:rPr>
              <a:t>Rust-</a:t>
            </a:r>
            <a:r>
              <a:rPr lang="en-US" altLang="zh-CN" sz="1800" strike="sngStrike" kern="100" dirty="0" err="1">
                <a:effectLst/>
                <a:latin typeface="Times New Roman" panose="02020603050405020304" pitchFamily="18" charset="0"/>
                <a:ea typeface="宋体" panose="02010600030101010101" pitchFamily="2" charset="-122"/>
              </a:rPr>
              <a:t>Shyper</a:t>
            </a:r>
            <a:r>
              <a:rPr lang="zh-CN" altLang="zh-CN" sz="1800" strike="sngStrike" kern="100" dirty="0">
                <a:effectLst/>
                <a:latin typeface="Times New Roman" panose="02020603050405020304" pitchFamily="18" charset="0"/>
                <a:ea typeface="宋体" panose="02010600030101010101" pitchFamily="2" charset="-122"/>
              </a:rPr>
              <a:t>选择把</a:t>
            </a:r>
            <a:r>
              <a:rPr lang="en-US" altLang="zh-CN" sz="1800" strike="sngStrike" kern="100" dirty="0">
                <a:effectLst/>
                <a:latin typeface="Times New Roman" panose="02020603050405020304" pitchFamily="18" charset="0"/>
                <a:ea typeface="宋体" panose="02010600030101010101" pitchFamily="2" charset="-122"/>
              </a:rPr>
              <a:t>HCR_EL2.IMO</a:t>
            </a:r>
            <a:r>
              <a:rPr lang="zh-CN" altLang="zh-CN" sz="1800" strike="sngStrike" kern="100" dirty="0">
                <a:effectLst/>
                <a:latin typeface="Times New Roman" panose="02020603050405020304" pitchFamily="18" charset="0"/>
                <a:ea typeface="宋体" panose="02010600030101010101" pitchFamily="2" charset="-122"/>
              </a:rPr>
              <a:t>位清零，当核心运行在虚拟机层级时，中断将直接被虚拟机捕获处理。</a:t>
            </a:r>
            <a:r>
              <a:rPr lang="en-US" altLang="zh-CN" strike="sngStrike" dirty="0"/>
              <a:t>)</a:t>
            </a:r>
            <a:endParaRPr lang="zh-CN" altLang="en-US" strike="sngStrike"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14</a:t>
            </a:fld>
            <a:endParaRPr lang="zh-CN" altLang="en-US"/>
          </a:p>
        </p:txBody>
      </p:sp>
    </p:spTree>
    <p:extLst>
      <p:ext uri="{BB962C8B-B14F-4D97-AF65-F5344CB8AC3E}">
        <p14:creationId xmlns:p14="http://schemas.microsoft.com/office/powerpoint/2010/main" val="202761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a:t>
            </a:r>
            <a:r>
              <a:rPr lang="en-US" altLang="zh-CN" dirty="0"/>
              <a:t>Rust-</a:t>
            </a:r>
            <a:r>
              <a:rPr lang="en-US" altLang="zh-CN" dirty="0" err="1"/>
              <a:t>Shyper</a:t>
            </a:r>
            <a:r>
              <a:rPr lang="zh-CN" altLang="en-US" dirty="0"/>
              <a:t>实现的虚拟机监视器热更新技术。</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15</a:t>
            </a:fld>
            <a:endParaRPr lang="zh-CN" altLang="en-US"/>
          </a:p>
        </p:txBody>
      </p:sp>
    </p:spTree>
    <p:extLst>
      <p:ext uri="{BB962C8B-B14F-4D97-AF65-F5344CB8AC3E}">
        <p14:creationId xmlns:p14="http://schemas.microsoft.com/office/powerpoint/2010/main" val="1199195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10:08</a:t>
            </a:r>
          </a:p>
          <a:p>
            <a:r>
              <a:rPr lang="en-US" altLang="zh-CN" dirty="0"/>
              <a:t>Rust-</a:t>
            </a:r>
            <a:r>
              <a:rPr lang="en-US" altLang="zh-CN" dirty="0" err="1"/>
              <a:t>Shyper</a:t>
            </a:r>
            <a:r>
              <a:rPr lang="zh-CN" altLang="en-US" dirty="0"/>
              <a:t>支持的热更新技术分为跨设备更新（虚拟机迁移）与本地更新（我们称为</a:t>
            </a:r>
            <a:r>
              <a:rPr lang="en-US" altLang="zh-CN" dirty="0"/>
              <a:t>Hypervisor live-update</a:t>
            </a:r>
            <a:r>
              <a:rPr lang="zh-CN" altLang="en-US" dirty="0"/>
              <a:t>）</a:t>
            </a:r>
          </a:p>
          <a:p>
            <a:endParaRPr lang="en-US" altLang="zh-CN" dirty="0"/>
          </a:p>
          <a:p>
            <a:r>
              <a:rPr lang="zh-CN" altLang="en-US" dirty="0"/>
              <a:t>跨硬件热更新是什么意思呢，就是为了更新某个物理设备上的</a:t>
            </a:r>
            <a:r>
              <a:rPr lang="en-US" altLang="zh-CN" dirty="0"/>
              <a:t>Hypervisor</a:t>
            </a:r>
            <a:r>
              <a:rPr lang="zh-CN" altLang="en-US" dirty="0"/>
              <a:t>镜像，我们选择先把虚拟机迁移到别的平台上，再将原来设备的 </a:t>
            </a:r>
            <a:r>
              <a:rPr lang="en-US" altLang="zh-CN" dirty="0"/>
              <a:t>Hypervisor </a:t>
            </a:r>
            <a:r>
              <a:rPr lang="zh-CN" altLang="en-US" dirty="0"/>
              <a:t>更新，再迁回力</a:t>
            </a:r>
            <a:endParaRPr lang="en-US" altLang="zh-CN" dirty="0"/>
          </a:p>
          <a:p>
            <a:endParaRPr lang="en-US" altLang="zh-CN" dirty="0"/>
          </a:p>
          <a:p>
            <a:r>
              <a:rPr lang="zh-CN" altLang="en-US" dirty="0"/>
              <a:t>为了提供跨硬件热更新能力，</a:t>
            </a:r>
            <a:r>
              <a:rPr lang="en-US" altLang="zh-CN" dirty="0"/>
              <a:t>Rust-</a:t>
            </a:r>
            <a:r>
              <a:rPr lang="en-US" altLang="zh-CN" dirty="0" err="1"/>
              <a:t>Shyper</a:t>
            </a:r>
            <a:r>
              <a:rPr lang="zh-CN" altLang="en-US" dirty="0"/>
              <a:t>首先实现了基于</a:t>
            </a:r>
            <a:r>
              <a:rPr lang="en-US" altLang="zh-CN" dirty="0"/>
              <a:t>Pre-Copy</a:t>
            </a:r>
            <a:r>
              <a:rPr lang="zh-CN" altLang="en-US" dirty="0"/>
              <a:t>策略的虚拟机迁移技术。虚拟机迁移需要实现内存脏页追踪、虚拟机数据迁移等功能，除虚拟机监视器提供迁移服务外，还需要</a:t>
            </a:r>
            <a:r>
              <a:rPr lang="en-US" altLang="zh-CN" dirty="0"/>
              <a:t>MVM</a:t>
            </a:r>
            <a:r>
              <a:rPr lang="zh-CN" altLang="en-US" dirty="0"/>
              <a:t>内核态提供迁移发起的</a:t>
            </a:r>
            <a:r>
              <a:rPr lang="en-US" altLang="zh-CN" dirty="0"/>
              <a:t>HVC</a:t>
            </a:r>
            <a:r>
              <a:rPr lang="zh-CN" altLang="en-US" dirty="0"/>
              <a:t>调用接口，以及</a:t>
            </a:r>
            <a:r>
              <a:rPr lang="en-US" altLang="zh-CN" dirty="0"/>
              <a:t>MVM</a:t>
            </a:r>
            <a:r>
              <a:rPr lang="zh-CN" altLang="en-US" dirty="0"/>
              <a:t>用户态提供迁移的网络通信模块。</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虚拟机迁移由</a:t>
            </a:r>
            <a:r>
              <a:rPr lang="en-US" altLang="zh-CN" sz="1800" kern="100" dirty="0">
                <a:effectLst/>
                <a:latin typeface="Times New Roman" panose="02020603050405020304" pitchFamily="18" charset="0"/>
                <a:ea typeface="宋体" panose="02010600030101010101" pitchFamily="2" charset="-122"/>
              </a:rPr>
              <a:t>MVM</a:t>
            </a:r>
            <a:r>
              <a:rPr lang="zh-CN" altLang="zh-CN" sz="1800" kern="100" dirty="0">
                <a:effectLst/>
                <a:latin typeface="Times New Roman" panose="02020603050405020304" pitchFamily="18" charset="0"/>
                <a:ea typeface="宋体" panose="02010600030101010101" pitchFamily="2" charset="-122"/>
              </a:rPr>
              <a:t>通过</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特权指令发起并执行。虚拟机迁移请求的发起流程如图所示。</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迁移发起时，在同一局域网中存在着两个</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独立运行在不同硬件平台上</a:t>
            </a:r>
            <a:r>
              <a:rPr lang="zh-CN" altLang="en-US" sz="1800" kern="100" dirty="0">
                <a:effectLst/>
                <a:latin typeface="Times New Roman" panose="02020603050405020304" pitchFamily="18" charset="0"/>
                <a:ea typeface="宋体" panose="02010600030101010101" pitchFamily="2" charset="-122"/>
              </a:rPr>
              <a:t>。发送端首先会向接收端</a:t>
            </a:r>
            <a:r>
              <a:rPr lang="zh-CN" altLang="zh-CN" sz="1800" kern="100" dirty="0">
                <a:effectLst/>
                <a:latin typeface="Times New Roman" panose="02020603050405020304" pitchFamily="18" charset="0"/>
                <a:ea typeface="宋体" panose="02010600030101010101" pitchFamily="2" charset="-122"/>
              </a:rPr>
              <a:t>发送虚拟机迁移请求报文。</a:t>
            </a:r>
            <a:r>
              <a:rPr lang="zh-CN" altLang="en-US" sz="1800" kern="100" dirty="0">
                <a:effectLst/>
                <a:latin typeface="Times New Roman" panose="02020603050405020304" pitchFamily="18" charset="0"/>
                <a:ea typeface="宋体" panose="02010600030101010101" pitchFamily="2" charset="-122"/>
              </a:rPr>
              <a:t>接收端</a:t>
            </a:r>
            <a:r>
              <a:rPr lang="zh-CN" altLang="zh-CN" sz="1800" kern="100" dirty="0">
                <a:effectLst/>
                <a:latin typeface="Times New Roman" panose="02020603050405020304" pitchFamily="18" charset="0"/>
                <a:ea typeface="宋体" panose="02010600030101010101" pitchFamily="2" charset="-122"/>
              </a:rPr>
              <a:t>收到报文后，将会自动发起</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请求创建符合配置信息的占位虚拟机。</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收到</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后将依照</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参数内容进行虚拟机资源的分配以及虚拟机结构体的创建。若当前剩余的资源数量足以支持新虚拟机的创建，将顺利完成虚拟机创建工作，否则虚拟机监视器会主动报错，中止虚拟机迁移流程。</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完成虚拟机创建后向</a:t>
            </a:r>
            <a:r>
              <a:rPr lang="zh-CN" altLang="en-US" sz="1800" kern="100" dirty="0">
                <a:effectLst/>
                <a:latin typeface="Times New Roman" panose="02020603050405020304" pitchFamily="18" charset="0"/>
                <a:ea typeface="宋体" panose="02010600030101010101" pitchFamily="2" charset="-122"/>
              </a:rPr>
              <a:t>发送端</a:t>
            </a:r>
            <a:r>
              <a:rPr lang="zh-CN" altLang="zh-CN" sz="1800" kern="100" dirty="0">
                <a:effectLst/>
                <a:latin typeface="Times New Roman" panose="02020603050405020304" pitchFamily="18" charset="0"/>
                <a:ea typeface="宋体" panose="02010600030101010101" pitchFamily="2" charset="-122"/>
              </a:rPr>
              <a:t>发送虚拟机迁移响应报文，以告知占位虚拟机已创建完毕，可以进行虚拟机迁移动作。</a:t>
            </a:r>
            <a:r>
              <a:rPr lang="zh-CN" altLang="en-US" sz="1800" kern="100" dirty="0">
                <a:effectLst/>
                <a:latin typeface="Times New Roman" panose="02020603050405020304" pitchFamily="18" charset="0"/>
                <a:ea typeface="宋体" panose="02010600030101010101" pitchFamily="2" charset="-122"/>
              </a:rPr>
              <a:t>发送端</a:t>
            </a:r>
            <a:r>
              <a:rPr lang="zh-CN" altLang="zh-CN" sz="1800" kern="100" dirty="0">
                <a:effectLst/>
                <a:latin typeface="Times New Roman" panose="02020603050405020304" pitchFamily="18" charset="0"/>
                <a:ea typeface="宋体" panose="02010600030101010101" pitchFamily="2" charset="-122"/>
              </a:rPr>
              <a:t>收到响应报文后直接调用</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指令，正式进入虚拟机迁移流程。</a:t>
            </a:r>
          </a:p>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16</a:t>
            </a:fld>
            <a:endParaRPr lang="zh-CN" altLang="en-US"/>
          </a:p>
        </p:txBody>
      </p:sp>
    </p:spTree>
    <p:extLst>
      <p:ext uri="{BB962C8B-B14F-4D97-AF65-F5344CB8AC3E}">
        <p14:creationId xmlns:p14="http://schemas.microsoft.com/office/powerpoint/2010/main" val="247870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10:34</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数据迁移流程可以划分为内存数据迁移与虚拟机状态数据迁移。内存数据迁移是指将迁移过程中虚拟机读写内存所产生的脏页数据传输至目标平台的过程，该部分数据将直接影响虚拟机上任务的正确执行；虚拟机状态数据迁移是指将虚拟机的配置信息、设备信息等传输至目标平台的过程，这些数据将影响</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为虚拟机提供虚拟化服务的效果。</a:t>
            </a:r>
          </a:p>
          <a:p>
            <a:r>
              <a:rPr lang="zh-CN" altLang="en-US" dirty="0"/>
              <a:t>左侧表格列举了需要迁移的状态数据，包括虚拟机上下文、</a:t>
            </a:r>
            <a:r>
              <a:rPr lang="en-US" altLang="zh-CN" dirty="0"/>
              <a:t>vCPU</a:t>
            </a:r>
            <a:r>
              <a:rPr lang="zh-CN" altLang="en-US" dirty="0"/>
              <a:t>上下文、中断控制器、模拟设备、模拟中断控制器。</a:t>
            </a:r>
            <a:endParaRPr lang="en-US" altLang="zh-CN" dirty="0"/>
          </a:p>
          <a:p>
            <a:r>
              <a:rPr lang="en-US" altLang="zh-CN" dirty="0"/>
              <a:t>(</a:t>
            </a:r>
            <a:r>
              <a:rPr lang="zh-CN" altLang="en-US" dirty="0"/>
              <a:t>在</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虚拟机状态数据迁移前，</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需要将所有虚拟机状态数据合并至由连续</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共享内存空间上，之后由</a:t>
            </a:r>
            <a:r>
              <a:rPr lang="en-US" altLang="zh-CN" sz="1800" kern="0" dirty="0">
                <a:effectLst/>
                <a:latin typeface="Times New Roman" panose="02020603050405020304" pitchFamily="18" charset="0"/>
                <a:ea typeface="宋体" panose="02010600030101010101" pitchFamily="2" charset="-122"/>
              </a:rPr>
              <a:t>MVM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读取共享内存上的数据并通过用户态网络服务发送至</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端。</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接收</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端同样会将收到的数据写入</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所提供的另一段共享内存上，由</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完成状态数据的解析工作</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，从而结束整个虚拟机迁移动作</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17</a:t>
            </a:fld>
            <a:endParaRPr lang="zh-CN" altLang="en-US"/>
          </a:p>
        </p:txBody>
      </p:sp>
    </p:spTree>
    <p:extLst>
      <p:ext uri="{BB962C8B-B14F-4D97-AF65-F5344CB8AC3E}">
        <p14:creationId xmlns:p14="http://schemas.microsoft.com/office/powerpoint/2010/main" val="3351008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11:20</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虚拟机迁移能够有效保障虚拟机监视器的可靠性，在不影响虚拟机正常运行的前提下更新虚拟机监视器的代码实现。</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不同于云服务场景，嵌入式场景下存在对实时性要求更高的应用程序，传统基于虚拟机迁移的热更新技术虽然能够缩减冷迁移的业务终止成本，但依然会引入较为明显的停机时延，难以满足实时虚拟机的性能需求。</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针对虚拟机迁移的问题，设计实现了</a:t>
            </a:r>
            <a:r>
              <a:rPr lang="zh-CN" altLang="en-US" sz="1800" kern="100" dirty="0">
                <a:effectLst/>
                <a:latin typeface="Times New Roman" panose="02020603050405020304" pitchFamily="18" charset="0"/>
                <a:ea typeface="宋体" panose="02010600030101010101" pitchFamily="2" charset="-122"/>
              </a:rPr>
              <a:t>本地热更新机制，即</a:t>
            </a:r>
            <a:r>
              <a:rPr lang="zh-CN" altLang="zh-CN" sz="1800" kern="100" dirty="0">
                <a:effectLst/>
                <a:latin typeface="Times New Roman" panose="02020603050405020304" pitchFamily="18" charset="0"/>
                <a:ea typeface="宋体" panose="02010600030101010101" pitchFamily="2" charset="-122"/>
              </a:rPr>
              <a:t>监视器动态升级技术。该技术能够显著降低热更新成本，满足虚拟机的实时性需求。</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在</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的动态升级机制中，旧虚拟机监视器作为数据提供方，而新的虚拟机监视器提供处理函数，接受并存储来自旧虚拟机监视器的数据。监视器动态升级的主要流程如图所示，</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设计实现的动态升级流程可以分为四个阶段，分别为镜像拷贝、镜像切换、监视器预升级、数据更新。</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宋体" panose="02010600030101010101" pitchFamily="2" charset="-122"/>
            </a:endParaRPr>
          </a:p>
          <a:p>
            <a:pPr marL="0" lvl="0" indent="0">
              <a:lnSpc>
                <a:spcPct val="150000"/>
              </a:lnSpc>
              <a:buFont typeface="Wingdings" panose="05000000000000000000" pitchFamily="2" charset="2"/>
              <a:buNone/>
            </a:pPr>
            <a:r>
              <a:rPr lang="zh-CN" altLang="en-US" sz="1800" dirty="0">
                <a:effectLst/>
                <a:latin typeface="Times New Roman" panose="02020603050405020304" pitchFamily="18" charset="0"/>
                <a:ea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rPr>
              <a:t>镜像拷贝阶段，</a:t>
            </a:r>
            <a:r>
              <a:rPr lang="en-US" altLang="zh-CN" sz="1800" dirty="0">
                <a:effectLst/>
                <a:latin typeface="Times New Roman" panose="02020603050405020304" pitchFamily="18" charset="0"/>
                <a:ea typeface="宋体" panose="02010600030101010101" pitchFamily="2" charset="-122"/>
              </a:rPr>
              <a:t>MVM</a:t>
            </a:r>
            <a:r>
              <a:rPr lang="zh-CN" altLang="zh-CN" sz="1800" dirty="0">
                <a:effectLst/>
                <a:latin typeface="Times New Roman" panose="02020603050405020304" pitchFamily="18" charset="0"/>
                <a:ea typeface="宋体" panose="02010600030101010101" pitchFamily="2" charset="-122"/>
              </a:rPr>
              <a:t>通过</a:t>
            </a:r>
            <a:r>
              <a:rPr lang="en-US" altLang="zh-CN" sz="1800" dirty="0">
                <a:effectLst/>
                <a:latin typeface="Times New Roman" panose="02020603050405020304" pitchFamily="18" charset="0"/>
                <a:ea typeface="宋体" panose="02010600030101010101" pitchFamily="2" charset="-122"/>
              </a:rPr>
              <a:t>HVC</a:t>
            </a:r>
            <a:r>
              <a:rPr lang="zh-CN" altLang="zh-CN" sz="1800" dirty="0">
                <a:effectLst/>
                <a:latin typeface="Times New Roman" panose="02020603050405020304" pitchFamily="18" charset="0"/>
                <a:ea typeface="宋体" panose="02010600030101010101" pitchFamily="2" charset="-122"/>
              </a:rPr>
              <a:t>发起动态升级请求，将新的</a:t>
            </a:r>
            <a:r>
              <a:rPr lang="en-US" altLang="zh-CN" sz="1800" dirty="0">
                <a:effectLst/>
                <a:latin typeface="Times New Roman" panose="02020603050405020304" pitchFamily="18" charset="0"/>
                <a:ea typeface="宋体" panose="02010600030101010101" pitchFamily="2" charset="-122"/>
              </a:rPr>
              <a:t>Rust-</a:t>
            </a:r>
            <a:r>
              <a:rPr lang="en-US" altLang="zh-CN" sz="1800" dirty="0" err="1">
                <a:effectLst/>
                <a:latin typeface="Times New Roman" panose="02020603050405020304" pitchFamily="18" charset="0"/>
                <a:ea typeface="宋体" panose="02010600030101010101" pitchFamily="2" charset="-122"/>
              </a:rPr>
              <a:t>Shyper</a:t>
            </a:r>
            <a:r>
              <a:rPr lang="zh-CN" altLang="zh-CN" sz="1800" dirty="0">
                <a:effectLst/>
                <a:latin typeface="Times New Roman" panose="02020603050405020304" pitchFamily="18" charset="0"/>
                <a:ea typeface="宋体" panose="02010600030101010101" pitchFamily="2" charset="-122"/>
              </a:rPr>
              <a:t>镜像存入申请得到的</a:t>
            </a:r>
            <a:r>
              <a:rPr lang="en-US" altLang="zh-CN" sz="1800" dirty="0">
                <a:effectLst/>
                <a:latin typeface="Times New Roman" panose="02020603050405020304" pitchFamily="18" charset="0"/>
                <a:ea typeface="宋体" panose="02010600030101010101" pitchFamily="2" charset="-122"/>
              </a:rPr>
              <a:t>EL2</a:t>
            </a:r>
            <a:r>
              <a:rPr lang="zh-CN" altLang="zh-CN" sz="1800" dirty="0">
                <a:effectLst/>
                <a:latin typeface="Times New Roman" panose="02020603050405020304" pitchFamily="18" charset="0"/>
                <a:ea typeface="宋体" panose="02010600030101010101" pitchFamily="2" charset="-122"/>
              </a:rPr>
              <a:t>堆空间上，同时向其他核心发送核间中断，告知所有核心动态升级动作正在进行；</a:t>
            </a:r>
          </a:p>
          <a:p>
            <a:pPr marL="0" lvl="0" indent="0">
              <a:lnSpc>
                <a:spcPct val="150000"/>
              </a:lnSpc>
              <a:buFont typeface="Wingdings" panose="05000000000000000000" pitchFamily="2" charset="2"/>
              <a:buNone/>
            </a:pPr>
            <a:r>
              <a:rPr lang="zh-CN" altLang="zh-CN" sz="1800" dirty="0">
                <a:effectLst/>
                <a:latin typeface="Times New Roman" panose="02020603050405020304" pitchFamily="18" charset="0"/>
                <a:ea typeface="宋体" panose="02010600030101010101" pitchFamily="2" charset="-122"/>
              </a:rPr>
              <a:t>镜像切换阶段，</a:t>
            </a:r>
            <a:r>
              <a:rPr lang="en-US" altLang="zh-CN" sz="1800" dirty="0">
                <a:effectLst/>
                <a:latin typeface="Times New Roman" panose="02020603050405020304" pitchFamily="18" charset="0"/>
                <a:ea typeface="宋体" panose="02010600030101010101" pitchFamily="2" charset="-122"/>
              </a:rPr>
              <a:t>CPU0</a:t>
            </a:r>
            <a:r>
              <a:rPr lang="zh-CN" altLang="zh-CN" sz="1800" dirty="0">
                <a:effectLst/>
                <a:latin typeface="Times New Roman" panose="02020603050405020304" pitchFamily="18" charset="0"/>
                <a:ea typeface="宋体" panose="02010600030101010101" pitchFamily="2" charset="-122"/>
              </a:rPr>
              <a:t>将数据地址打包后，通过调用汇编函数</a:t>
            </a:r>
            <a:r>
              <a:rPr lang="en-US" altLang="zh-CN" sz="1800" dirty="0" err="1">
                <a:effectLst/>
                <a:latin typeface="Times New Roman" panose="02020603050405020304" pitchFamily="18" charset="0"/>
                <a:ea typeface="宋体" panose="02010600030101010101" pitchFamily="2" charset="-122"/>
              </a:rPr>
              <a:t>live_update</a:t>
            </a:r>
            <a:r>
              <a:rPr lang="zh-CN" altLang="zh-CN" sz="1800" dirty="0">
                <a:effectLst/>
                <a:latin typeface="Times New Roman" panose="02020603050405020304" pitchFamily="18" charset="0"/>
                <a:ea typeface="宋体" panose="02010600030101010101" pitchFamily="2" charset="-122"/>
              </a:rPr>
              <a:t>跳转至新镜像的对应入口；</a:t>
            </a:r>
          </a:p>
          <a:p>
            <a:pPr marL="0" lvl="0" indent="0">
              <a:lnSpc>
                <a:spcPct val="150000"/>
              </a:lnSpc>
              <a:buFont typeface="Wingdings" panose="05000000000000000000" pitchFamily="2" charset="2"/>
              <a:buNone/>
            </a:pPr>
            <a:r>
              <a:rPr lang="zh-CN" altLang="zh-CN" sz="1800" dirty="0">
                <a:effectLst/>
                <a:latin typeface="Times New Roman" panose="02020603050405020304" pitchFamily="18" charset="0"/>
                <a:ea typeface="宋体" panose="02010600030101010101" pitchFamily="2" charset="-122"/>
              </a:rPr>
              <a:t>监视器预升级阶段，</a:t>
            </a:r>
            <a:r>
              <a:rPr lang="en-US" altLang="zh-CN" sz="1800" dirty="0">
                <a:effectLst/>
                <a:latin typeface="Times New Roman" panose="02020603050405020304" pitchFamily="18" charset="0"/>
                <a:ea typeface="宋体" panose="02010600030101010101" pitchFamily="2" charset="-122"/>
              </a:rPr>
              <a:t>CPU0</a:t>
            </a:r>
            <a:r>
              <a:rPr lang="zh-CN" altLang="zh-CN" sz="1800" dirty="0">
                <a:effectLst/>
                <a:latin typeface="Times New Roman" panose="02020603050405020304" pitchFamily="18" charset="0"/>
                <a:ea typeface="宋体" panose="02010600030101010101" pitchFamily="2" charset="-122"/>
              </a:rPr>
              <a:t>预先陷入新虚拟机监视器完成部分数据结构的初始化。</a:t>
            </a:r>
          </a:p>
          <a:p>
            <a:pPr marL="0" lvl="0" indent="0">
              <a:lnSpc>
                <a:spcPct val="150000"/>
              </a:lnSpc>
              <a:buFont typeface="Wingdings" panose="05000000000000000000" pitchFamily="2" charset="2"/>
              <a:buNone/>
            </a:pPr>
            <a:r>
              <a:rPr lang="zh-CN" altLang="zh-CN" sz="1800" dirty="0">
                <a:effectLst/>
                <a:latin typeface="Times New Roman" panose="02020603050405020304" pitchFamily="18" charset="0"/>
                <a:ea typeface="宋体" panose="02010600030101010101" pitchFamily="2" charset="-122"/>
              </a:rPr>
              <a:t>数据更新阶段，</a:t>
            </a:r>
            <a:r>
              <a:rPr lang="en-US" altLang="zh-CN" sz="1800" dirty="0">
                <a:effectLst/>
                <a:latin typeface="Times New Roman" panose="02020603050405020304" pitchFamily="18" charset="0"/>
                <a:ea typeface="宋体" panose="02010600030101010101" pitchFamily="2" charset="-122"/>
              </a:rPr>
              <a:t>CPU0</a:t>
            </a:r>
            <a:r>
              <a:rPr lang="zh-CN" altLang="zh-CN" sz="1800" dirty="0">
                <a:effectLst/>
                <a:latin typeface="Times New Roman" panose="02020603050405020304" pitchFamily="18" charset="0"/>
                <a:ea typeface="宋体" panose="02010600030101010101" pitchFamily="2" charset="-122"/>
              </a:rPr>
              <a:t>调用</a:t>
            </a:r>
            <a:r>
              <a:rPr lang="en-US" altLang="zh-CN" sz="1800" dirty="0">
                <a:effectLst/>
                <a:latin typeface="Times New Roman" panose="02020603050405020304" pitchFamily="18" charset="0"/>
                <a:ea typeface="宋体" panose="02010600030101010101" pitchFamily="2" charset="-122"/>
              </a:rPr>
              <a:t>live update </a:t>
            </a:r>
            <a:r>
              <a:rPr lang="zh-CN" altLang="zh-CN" sz="1800" dirty="0">
                <a:effectLst/>
                <a:latin typeface="Times New Roman" panose="02020603050405020304" pitchFamily="18" charset="0"/>
                <a:ea typeface="宋体" panose="02010600030101010101" pitchFamily="2" charset="-122"/>
              </a:rPr>
              <a:t>处理函数存储虚拟机监视器的数据；其他核心收到核间中断后需要将</a:t>
            </a:r>
            <a:r>
              <a:rPr lang="en-US" altLang="zh-CN" sz="1800" dirty="0">
                <a:effectLst/>
                <a:latin typeface="Times New Roman" panose="02020603050405020304" pitchFamily="18" charset="0"/>
                <a:ea typeface="宋体" panose="02010600030101010101" pitchFamily="2" charset="-122"/>
              </a:rPr>
              <a:t>CPU</a:t>
            </a:r>
            <a:r>
              <a:rPr lang="zh-CN" altLang="zh-CN" sz="1800" dirty="0">
                <a:effectLst/>
                <a:latin typeface="Times New Roman" panose="02020603050405020304" pitchFamily="18" charset="0"/>
                <a:ea typeface="宋体" panose="02010600030101010101" pitchFamily="2" charset="-122"/>
              </a:rPr>
              <a:t>结构体中的数据进行迁移，之后返回到</a:t>
            </a:r>
            <a:r>
              <a:rPr lang="en-US" altLang="zh-CN" sz="1800" dirty="0">
                <a:effectLst/>
                <a:latin typeface="Times New Roman" panose="02020603050405020304" pitchFamily="18" charset="0"/>
                <a:ea typeface="宋体" panose="02010600030101010101" pitchFamily="2" charset="-122"/>
              </a:rPr>
              <a:t>EL1</a:t>
            </a:r>
            <a:r>
              <a:rPr lang="zh-CN" altLang="zh-CN" sz="1800" dirty="0">
                <a:effectLst/>
                <a:latin typeface="Times New Roman" panose="02020603050405020304" pitchFamily="18" charset="0"/>
                <a:ea typeface="宋体" panose="02010600030101010101" pitchFamily="2" charset="-122"/>
              </a:rPr>
              <a:t>继续执行虚拟机任务。</a:t>
            </a:r>
            <a:r>
              <a:rPr lang="zh-CN" altLang="en-US" dirty="0"/>
              <a:t>）</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18</a:t>
            </a:fld>
            <a:endParaRPr lang="zh-CN" altLang="en-US"/>
          </a:p>
        </p:txBody>
      </p:sp>
    </p:spTree>
    <p:extLst>
      <p:ext uri="{BB962C8B-B14F-4D97-AF65-F5344CB8AC3E}">
        <p14:creationId xmlns:p14="http://schemas.microsoft.com/office/powerpoint/2010/main" val="264376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11:53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镜像切换是监视器动态升级的关键技术之一，左</a:t>
            </a:r>
            <a:r>
              <a:rPr lang="zh-CN" altLang="zh-CN" sz="1800" kern="100" dirty="0">
                <a:effectLst/>
                <a:latin typeface="Times New Roman" panose="02020603050405020304" pitchFamily="18" charset="0"/>
                <a:ea typeface="宋体" panose="02010600030101010101" pitchFamily="2" charset="-122"/>
              </a:rPr>
              <a:t>图展示了</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动态升级过程中镜像切换的流程。</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首先，作为动态升级的发起者，</a:t>
            </a:r>
            <a:r>
              <a:rPr lang="en-US" altLang="zh-CN" sz="1800" kern="100" dirty="0">
                <a:effectLst/>
                <a:latin typeface="Times New Roman" panose="02020603050405020304" pitchFamily="18" charset="0"/>
                <a:ea typeface="宋体" panose="02010600030101010101" pitchFamily="2" charset="-122"/>
              </a:rPr>
              <a:t>MVM</a:t>
            </a:r>
            <a:r>
              <a:rPr lang="zh-CN" altLang="zh-CN" sz="1800" kern="100" dirty="0">
                <a:effectLst/>
                <a:latin typeface="Times New Roman" panose="02020603050405020304" pitchFamily="18" charset="0"/>
                <a:ea typeface="宋体" panose="02010600030101010101" pitchFamily="2" charset="-122"/>
              </a:rPr>
              <a:t>通过</a:t>
            </a:r>
            <a:r>
              <a:rPr lang="en-US" altLang="zh-CN" sz="1800" kern="100" dirty="0">
                <a:effectLst/>
                <a:latin typeface="Times New Roman" panose="02020603050405020304" pitchFamily="18" charset="0"/>
                <a:ea typeface="宋体" panose="02010600030101010101" pitchFamily="2" charset="-122"/>
              </a:rPr>
              <a:t>HVC</a:t>
            </a:r>
            <a:r>
              <a:rPr lang="zh-CN" altLang="zh-CN" sz="1800" kern="100" dirty="0">
                <a:effectLst/>
                <a:latin typeface="Times New Roman" panose="02020603050405020304" pitchFamily="18" charset="0"/>
                <a:ea typeface="宋体" panose="02010600030101010101" pitchFamily="2" charset="-122"/>
              </a:rPr>
              <a:t>触发</a:t>
            </a:r>
            <a:r>
              <a:rPr lang="en-US" altLang="zh-CN" sz="1800" kern="100" dirty="0" err="1">
                <a:effectLst/>
                <a:latin typeface="Times New Roman" panose="02020603050405020304" pitchFamily="18" charset="0"/>
                <a:ea typeface="宋体" panose="02010600030101010101" pitchFamily="2" charset="-122"/>
              </a:rPr>
              <a:t>hvc_sys_handler</a:t>
            </a:r>
            <a:r>
              <a:rPr lang="zh-CN" altLang="zh-CN" sz="1800" kern="100" dirty="0">
                <a:effectLst/>
                <a:latin typeface="Times New Roman" panose="02020603050405020304" pitchFamily="18" charset="0"/>
                <a:ea typeface="宋体" panose="02010600030101010101" pitchFamily="2" charset="-122"/>
              </a:rPr>
              <a:t>处理函数，</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将主动调用</a:t>
            </a:r>
            <a:r>
              <a:rPr lang="en-US" altLang="zh-CN" sz="1800" kern="100" dirty="0" err="1">
                <a:effectLst/>
                <a:latin typeface="Times New Roman" panose="02020603050405020304" pitchFamily="18" charset="0"/>
                <a:ea typeface="宋体" panose="02010600030101010101" pitchFamily="2" charset="-122"/>
              </a:rPr>
              <a:t>update_request</a:t>
            </a:r>
            <a:r>
              <a:rPr lang="zh-CN" altLang="zh-CN" sz="1800" kern="100" dirty="0">
                <a:effectLst/>
                <a:latin typeface="Times New Roman" panose="02020603050405020304" pitchFamily="18" charset="0"/>
                <a:ea typeface="宋体" panose="02010600030101010101" pitchFamily="2" charset="-122"/>
              </a:rPr>
              <a:t>汇编处理函数。新镜像的</a:t>
            </a:r>
            <a:r>
              <a:rPr lang="en-US" altLang="zh-CN" sz="1800" kern="100" dirty="0" err="1">
                <a:effectLst/>
                <a:latin typeface="Times New Roman" panose="02020603050405020304" pitchFamily="18" charset="0"/>
                <a:ea typeface="宋体" panose="02010600030101010101" pitchFamily="2" charset="-122"/>
              </a:rPr>
              <a:t>live_update</a:t>
            </a:r>
            <a:r>
              <a:rPr lang="zh-CN" altLang="zh-CN" sz="1800" kern="100" dirty="0">
                <a:effectLst/>
                <a:latin typeface="Times New Roman" panose="02020603050405020304" pitchFamily="18" charset="0"/>
                <a:ea typeface="宋体" panose="02010600030101010101" pitchFamily="2" charset="-122"/>
              </a:rPr>
              <a:t>函数与旧镜像的</a:t>
            </a:r>
            <a:r>
              <a:rPr lang="en-US" altLang="zh-CN" sz="1800" kern="100" dirty="0" err="1">
                <a:effectLst/>
                <a:latin typeface="Times New Roman" panose="02020603050405020304" pitchFamily="18" charset="0"/>
                <a:ea typeface="宋体" panose="02010600030101010101" pitchFamily="2" charset="-122"/>
              </a:rPr>
              <a:t>update_request</a:t>
            </a:r>
            <a:r>
              <a:rPr lang="zh-CN" altLang="zh-CN" sz="1800" kern="100" dirty="0">
                <a:effectLst/>
                <a:latin typeface="Times New Roman" panose="02020603050405020304" pitchFamily="18" charset="0"/>
                <a:ea typeface="宋体" panose="02010600030101010101" pitchFamily="2" charset="-122"/>
              </a:rPr>
              <a:t>函数有一个固定的地址偏移。所以在</a:t>
            </a:r>
            <a:r>
              <a:rPr lang="en-US" altLang="zh-CN" sz="1800" kern="100" dirty="0" err="1">
                <a:effectLst/>
                <a:latin typeface="Times New Roman" panose="02020603050405020304" pitchFamily="18" charset="0"/>
                <a:ea typeface="宋体" panose="02010600030101010101" pitchFamily="2" charset="-122"/>
              </a:rPr>
              <a:t>update_request</a:t>
            </a:r>
            <a:r>
              <a:rPr lang="zh-CN" altLang="zh-CN" sz="1800" kern="100" dirty="0">
                <a:effectLst/>
                <a:latin typeface="Times New Roman" panose="02020603050405020304" pitchFamily="18" charset="0"/>
                <a:ea typeface="宋体" panose="02010600030101010101" pitchFamily="2" charset="-122"/>
              </a:rPr>
              <a:t>函数中可以通过在</a:t>
            </a:r>
            <a:r>
              <a:rPr lang="en-US" altLang="zh-CN" sz="1800" kern="100" dirty="0">
                <a:effectLst/>
                <a:latin typeface="Times New Roman" panose="02020603050405020304" pitchFamily="18" charset="0"/>
                <a:ea typeface="宋体" panose="02010600030101010101" pitchFamily="2" charset="-122"/>
              </a:rPr>
              <a:t>'pc'</a:t>
            </a:r>
            <a:r>
              <a:rPr lang="zh-CN" altLang="zh-CN" sz="1800" kern="100" dirty="0">
                <a:effectLst/>
                <a:latin typeface="Times New Roman" panose="02020603050405020304" pitchFamily="18" charset="0"/>
                <a:ea typeface="宋体" panose="02010600030101010101" pitchFamily="2" charset="-122"/>
              </a:rPr>
              <a:t>值上增加一个固定的偏移量的方式来获得</a:t>
            </a:r>
            <a:r>
              <a:rPr lang="en-US" altLang="zh-CN" sz="1800" kern="100" dirty="0" err="1">
                <a:effectLst/>
                <a:latin typeface="Times New Roman" panose="02020603050405020304" pitchFamily="18" charset="0"/>
                <a:ea typeface="宋体" panose="02010600030101010101" pitchFamily="2" charset="-122"/>
              </a:rPr>
              <a:t>live_update</a:t>
            </a:r>
            <a:r>
              <a:rPr lang="zh-CN" altLang="zh-CN" sz="1800" kern="100" dirty="0">
                <a:effectLst/>
                <a:latin typeface="Times New Roman" panose="02020603050405020304" pitchFamily="18" charset="0"/>
                <a:ea typeface="宋体" panose="02010600030101010101" pitchFamily="2" charset="-122"/>
              </a:rPr>
              <a:t>函数的入口地址。最后</a:t>
            </a:r>
            <a:r>
              <a:rPr lang="en-US" altLang="zh-CN" sz="1800" kern="100" dirty="0" err="1">
                <a:effectLst/>
                <a:latin typeface="Times New Roman" panose="02020603050405020304" pitchFamily="18" charset="0"/>
                <a:ea typeface="宋体" panose="02010600030101010101" pitchFamily="2" charset="-122"/>
              </a:rPr>
              <a:t>live_update</a:t>
            </a:r>
            <a:r>
              <a:rPr lang="zh-CN" altLang="zh-CN" sz="1800" kern="100" dirty="0">
                <a:effectLst/>
                <a:latin typeface="Times New Roman" panose="02020603050405020304" pitchFamily="18" charset="0"/>
                <a:ea typeface="宋体" panose="02010600030101010101" pitchFamily="2" charset="-122"/>
              </a:rPr>
              <a:t>函数主动调用处理函数</a:t>
            </a:r>
            <a:r>
              <a:rPr lang="en-US" altLang="zh-CN" sz="1800" kern="100" dirty="0" err="1">
                <a:effectLst/>
                <a:latin typeface="Times New Roman" panose="02020603050405020304" pitchFamily="18" charset="0"/>
                <a:ea typeface="宋体" panose="02010600030101010101" pitchFamily="2" charset="-122"/>
              </a:rPr>
              <a:t>hypervisor_update</a:t>
            </a:r>
            <a:r>
              <a:rPr lang="zh-CN" altLang="zh-CN" sz="1800" kern="100" dirty="0">
                <a:effectLst/>
                <a:latin typeface="Times New Roman" panose="02020603050405020304" pitchFamily="18" charset="0"/>
                <a:ea typeface="宋体" panose="02010600030101010101" pitchFamily="2" charset="-122"/>
              </a:rPr>
              <a:t>来完成后续的更新动作。</a:t>
            </a:r>
          </a:p>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19</a:t>
            </a:fld>
            <a:endParaRPr lang="zh-CN" altLang="en-US"/>
          </a:p>
        </p:txBody>
      </p:sp>
    </p:spTree>
    <p:extLst>
      <p:ext uri="{BB962C8B-B14F-4D97-AF65-F5344CB8AC3E}">
        <p14:creationId xmlns:p14="http://schemas.microsoft.com/office/powerpoint/2010/main" val="1853587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首先介绍一下咱们这个项目的背景。</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a:t>
            </a:fld>
            <a:endParaRPr lang="zh-CN" altLang="en-US"/>
          </a:p>
        </p:txBody>
      </p:sp>
    </p:spTree>
    <p:extLst>
      <p:ext uri="{BB962C8B-B14F-4D97-AF65-F5344CB8AC3E}">
        <p14:creationId xmlns:p14="http://schemas.microsoft.com/office/powerpoint/2010/main" val="2419252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a:t>
            </a:r>
            <a:r>
              <a:rPr lang="zh-CN" altLang="en-US" dirty="0"/>
              <a:t>：</a:t>
            </a:r>
            <a:r>
              <a:rPr lang="en-US" altLang="zh-CN" dirty="0"/>
              <a:t>25</a:t>
            </a:r>
          </a:p>
          <a:p>
            <a:r>
              <a:rPr lang="zh-CN" altLang="en-US" dirty="0"/>
              <a:t>一旦动态升级开始执行，每个物理核心都会陷入到虚拟机监视器层级进行数据拷贝动作。然而被拷贝的数据之间有时存在依赖关系，</a:t>
            </a:r>
            <a:r>
              <a:rPr lang="en-US" altLang="zh-CN" dirty="0"/>
              <a:t>Rust-</a:t>
            </a:r>
            <a:r>
              <a:rPr lang="en-US" altLang="zh-CN" dirty="0" err="1"/>
              <a:t>Shyper</a:t>
            </a:r>
            <a:r>
              <a:rPr lang="zh-CN" altLang="en-US" dirty="0"/>
              <a:t>将前序数据与后序数据的更新流程拆分至预升级与数据更新两个阶段进行，保障动态升级的性能。</a:t>
            </a:r>
            <a:endParaRPr lang="en-US" altLang="zh-CN" dirty="0"/>
          </a:p>
          <a:p>
            <a:endParaRPr lang="en-US" altLang="zh-CN" dirty="0"/>
          </a:p>
          <a:p>
            <a:r>
              <a:rPr lang="zh-CN" altLang="en-US" dirty="0"/>
              <a:t>（例如，在</a:t>
            </a:r>
            <a:r>
              <a:rPr lang="en-US" altLang="zh-CN" dirty="0"/>
              <a:t>CPU</a:t>
            </a:r>
            <a:r>
              <a:rPr lang="zh-CN" altLang="en-US" dirty="0"/>
              <a:t>数据结构中存在一个</a:t>
            </a:r>
            <a:r>
              <a:rPr lang="en-US" altLang="zh-CN" dirty="0"/>
              <a:t>vCPU</a:t>
            </a:r>
            <a:r>
              <a:rPr lang="zh-CN" altLang="en-US" dirty="0"/>
              <a:t>指针数组，</a:t>
            </a:r>
            <a:r>
              <a:rPr lang="en-US" altLang="zh-CN" dirty="0"/>
              <a:t>Rust-</a:t>
            </a:r>
            <a:r>
              <a:rPr lang="en-US" altLang="zh-CN" dirty="0" err="1"/>
              <a:t>Shyper</a:t>
            </a:r>
            <a:r>
              <a:rPr lang="zh-CN" altLang="en-US" dirty="0"/>
              <a:t>动态升级模块在更新</a:t>
            </a:r>
            <a:r>
              <a:rPr lang="en-US" altLang="zh-CN" dirty="0"/>
              <a:t>CPU</a:t>
            </a:r>
            <a:r>
              <a:rPr lang="zh-CN" altLang="en-US" dirty="0"/>
              <a:t>相关数据前需要确保</a:t>
            </a:r>
            <a:r>
              <a:rPr lang="en-US" altLang="zh-CN" dirty="0"/>
              <a:t>vCPU</a:t>
            </a:r>
            <a:r>
              <a:rPr lang="zh-CN" altLang="en-US" dirty="0"/>
              <a:t>数据完成更新，否则对指针数据进行赋值时会缺少</a:t>
            </a:r>
            <a:r>
              <a:rPr lang="en-US" altLang="zh-CN" dirty="0"/>
              <a:t>vCPU</a:t>
            </a:r>
            <a:r>
              <a:rPr lang="zh-CN" altLang="en-US" dirty="0"/>
              <a:t>结构体的实例，无法找到对应数据完成赋值操作。</a:t>
            </a:r>
            <a:r>
              <a:rPr lang="en-US" altLang="zh-CN" dirty="0"/>
              <a:t>CPU</a:t>
            </a:r>
            <a:r>
              <a:rPr lang="zh-CN" altLang="en-US" dirty="0"/>
              <a:t>结构是核心的私有结构，需要由每个</a:t>
            </a:r>
            <a:r>
              <a:rPr lang="en-US" altLang="zh-CN" dirty="0"/>
              <a:t>CPU</a:t>
            </a:r>
            <a:r>
              <a:rPr lang="zh-CN" altLang="en-US" dirty="0"/>
              <a:t>独立更新，而</a:t>
            </a:r>
            <a:r>
              <a:rPr lang="en-US" altLang="zh-CN" dirty="0"/>
              <a:t>vCPU</a:t>
            </a:r>
            <a:r>
              <a:rPr lang="zh-CN" altLang="en-US" dirty="0"/>
              <a:t>数据是一个公共结构，由</a:t>
            </a:r>
            <a:r>
              <a:rPr lang="en-US" altLang="zh-CN" dirty="0"/>
              <a:t>0</a:t>
            </a:r>
            <a:r>
              <a:rPr lang="zh-CN" altLang="en-US" dirty="0"/>
              <a:t>号</a:t>
            </a:r>
            <a:r>
              <a:rPr lang="en-US" altLang="zh-CN" dirty="0"/>
              <a:t>CPU</a:t>
            </a:r>
            <a:r>
              <a:rPr lang="zh-CN" altLang="en-US" dirty="0"/>
              <a:t>统一更新。这种设计会导致其他核心陷入虚拟机监视器后，需要等待</a:t>
            </a:r>
            <a:r>
              <a:rPr lang="en-US" altLang="zh-CN" dirty="0"/>
              <a:t>0</a:t>
            </a:r>
            <a:r>
              <a:rPr lang="zh-CN" altLang="en-US" dirty="0"/>
              <a:t>号</a:t>
            </a:r>
            <a:r>
              <a:rPr lang="en-US" altLang="zh-CN" dirty="0"/>
              <a:t>CPU</a:t>
            </a:r>
            <a:r>
              <a:rPr lang="zh-CN" altLang="en-US" dirty="0"/>
              <a:t>完成前序数据的更新后才能进行数据拷贝操作，进而增加</a:t>
            </a:r>
            <a:r>
              <a:rPr lang="en-US" altLang="zh-CN" dirty="0"/>
              <a:t>CPU</a:t>
            </a:r>
            <a:r>
              <a:rPr lang="zh-CN" altLang="en-US" dirty="0"/>
              <a:t>陷入虚拟机监视器的时长，影响动态升级的性能。</a:t>
            </a:r>
            <a:endParaRPr lang="en-US" altLang="zh-CN" dirty="0"/>
          </a:p>
          <a:p>
            <a:endParaRPr lang="zh-CN" altLang="en-US" dirty="0"/>
          </a:p>
          <a:p>
            <a:r>
              <a:rPr lang="zh-CN" altLang="en-US" dirty="0"/>
              <a:t>为了解决这个问题，</a:t>
            </a:r>
            <a:r>
              <a:rPr lang="en-US" altLang="zh-CN" dirty="0"/>
              <a:t>Rust-</a:t>
            </a:r>
            <a:r>
              <a:rPr lang="en-US" altLang="zh-CN" dirty="0" err="1"/>
              <a:t>Shyper</a:t>
            </a:r>
            <a:r>
              <a:rPr lang="zh-CN" altLang="en-US" dirty="0"/>
              <a:t>在动态升级之前会由</a:t>
            </a:r>
            <a:r>
              <a:rPr lang="en-US" altLang="zh-CN" dirty="0"/>
              <a:t>CPU0</a:t>
            </a:r>
            <a:r>
              <a:rPr lang="zh-CN" altLang="en-US" dirty="0"/>
              <a:t>预先进行升级动作。在预升级过程中，</a:t>
            </a:r>
            <a:r>
              <a:rPr lang="en-US" altLang="zh-CN" dirty="0"/>
              <a:t>0</a:t>
            </a:r>
            <a:r>
              <a:rPr lang="zh-CN" altLang="en-US" dirty="0"/>
              <a:t>号</a:t>
            </a:r>
            <a:r>
              <a:rPr lang="en-US" altLang="zh-CN" dirty="0"/>
              <a:t>CPU</a:t>
            </a:r>
            <a:r>
              <a:rPr lang="zh-CN" altLang="en-US" dirty="0"/>
              <a:t>将切换至新的虚拟机监视器运行环境完成部分结构体的创建工作。这一阶段创建的结构体不具备有效数据信息，仅作为占位符存在，数据赋值过程将在动态升级的数据更新阶段完成。由于占位符结构体的存在，即使没有对前序数据进行数据拷贝，也足以让其他核心获取更新过程中所需要的指针并完成后续数据赋值的操作。</a:t>
            </a:r>
            <a:endParaRPr lang="en-US" altLang="zh-CN" dirty="0"/>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预升级阶段需要创建的占位结构体如</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右</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表所示，主要包括堆空间数据结构、虚拟机配置列表、</a:t>
            </a:r>
            <a:r>
              <a:rPr lang="en-US" altLang="zh-CN" sz="1800" kern="0" dirty="0">
                <a:effectLst/>
                <a:latin typeface="Times New Roman" panose="02020603050405020304" pitchFamily="18" charset="0"/>
                <a:ea typeface="宋体" panose="02010600030101010101" pitchFamily="2" charset="-122"/>
              </a:rPr>
              <a:t>vCPU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列表、模拟设备列表、</a:t>
            </a:r>
            <a:r>
              <a:rPr lang="en-US" altLang="zh-CN" sz="1800" kern="0" dirty="0">
                <a:effectLst/>
                <a:latin typeface="Times New Roman" panose="02020603050405020304" pitchFamily="18" charset="0"/>
                <a:ea typeface="宋体" panose="02010600030101010101" pitchFamily="2" charset="-122"/>
              </a:rPr>
              <a:t>EL2</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时钟、核间中断处理函数、中断控制器状态数据等。</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这个讲的非常细节，深入到了代码实现，大家感兴趣可以关注后续给出的开源仓库链接，也欢迎大家积极贡献或者给出意见</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7834711-1268-4CE2-B987-3BAC6E79CE54}" type="slidenum">
              <a:rPr lang="zh-CN" altLang="en-US" smtClean="0"/>
              <a:t>20</a:t>
            </a:fld>
            <a:endParaRPr lang="zh-CN" altLang="en-US"/>
          </a:p>
        </p:txBody>
      </p:sp>
    </p:spTree>
    <p:extLst>
      <p:ext uri="{BB962C8B-B14F-4D97-AF65-F5344CB8AC3E}">
        <p14:creationId xmlns:p14="http://schemas.microsoft.com/office/powerpoint/2010/main" val="3937709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以上就是</a:t>
            </a:r>
            <a:r>
              <a:rPr lang="en-US" altLang="zh-CN" dirty="0"/>
              <a:t>Rust-</a:t>
            </a:r>
            <a:r>
              <a:rPr lang="en-US" altLang="zh-CN" dirty="0" err="1"/>
              <a:t>Shyper</a:t>
            </a:r>
            <a:r>
              <a:rPr lang="zh-CN" altLang="zh-CN" dirty="0"/>
              <a:t>提出的虚拟机监视器设计与实现的主要内容。接下来，将通过</a:t>
            </a:r>
            <a:r>
              <a:rPr lang="en-US" altLang="zh-CN" dirty="0"/>
              <a:t>Rust-</a:t>
            </a:r>
            <a:r>
              <a:rPr lang="en-US" altLang="zh-CN" dirty="0" err="1"/>
              <a:t>Shyper</a:t>
            </a:r>
            <a:r>
              <a:rPr lang="zh-CN" altLang="zh-CN" dirty="0"/>
              <a:t>与其他多种主流虚拟化技术的实验对比，验证</a:t>
            </a:r>
            <a:r>
              <a:rPr lang="en-US" altLang="zh-CN" dirty="0"/>
              <a:t>Rust-</a:t>
            </a:r>
            <a:r>
              <a:rPr lang="en-US" altLang="zh-CN" dirty="0" err="1"/>
              <a:t>Shyper</a:t>
            </a:r>
            <a:r>
              <a:rPr lang="zh-CN" altLang="zh-CN" dirty="0"/>
              <a:t>的研究成果</a:t>
            </a:r>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21</a:t>
            </a:fld>
            <a:endParaRPr lang="zh-CN" altLang="en-US"/>
          </a:p>
        </p:txBody>
      </p:sp>
    </p:spTree>
    <p:extLst>
      <p:ext uri="{BB962C8B-B14F-4D97-AF65-F5344CB8AC3E}">
        <p14:creationId xmlns:p14="http://schemas.microsoft.com/office/powerpoint/2010/main" val="3248857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a:lnSpc>
                <a:spcPct val="100000"/>
              </a:lnSpc>
              <a:spcBef>
                <a:spcPts val="0"/>
              </a:spcBef>
              <a:spcAft>
                <a:spcPts val="0"/>
              </a:spcAft>
              <a:buClrTx/>
              <a:buSzTx/>
              <a:buFontTx/>
              <a:buNone/>
              <a:defRPr/>
            </a:pPr>
            <a:r>
              <a:rPr lang="en-US" altLang="zh-CN" dirty="0"/>
              <a:t>12</a:t>
            </a:r>
            <a:r>
              <a:rPr lang="zh-CN" altLang="en-US" dirty="0"/>
              <a:t>：</a:t>
            </a:r>
            <a:r>
              <a:rPr lang="en-US" altLang="zh-CN" dirty="0"/>
              <a:t>46</a:t>
            </a:r>
          </a:p>
          <a:p>
            <a:pPr marL="0" marR="0" lvl="0" indent="0" algn="l" defTabSz="914400">
              <a:lnSpc>
                <a:spcPct val="100000"/>
              </a:lnSpc>
              <a:spcBef>
                <a:spcPts val="0"/>
              </a:spcBef>
              <a:spcAft>
                <a:spcPts val="0"/>
              </a:spcAft>
              <a:buClrTx/>
              <a:buSzTx/>
              <a:buFontTx/>
              <a:buNone/>
              <a:defRPr/>
            </a:pPr>
            <a:r>
              <a:rPr lang="en-US" altLang="zh-CN" dirty="0"/>
              <a:t>Rust-</a:t>
            </a:r>
            <a:r>
              <a:rPr lang="en-US" altLang="zh-CN" dirty="0" err="1"/>
              <a:t>Shyper</a:t>
            </a:r>
            <a:r>
              <a:rPr lang="zh-CN" altLang="zh-CN" dirty="0"/>
              <a:t>目前在英伟达</a:t>
            </a:r>
            <a:r>
              <a:rPr lang="en-US" altLang="zh-CN" dirty="0"/>
              <a:t>TX2</a:t>
            </a:r>
            <a:r>
              <a:rPr lang="zh-CN" altLang="zh-CN" dirty="0"/>
              <a:t>和树莓派</a:t>
            </a:r>
            <a:r>
              <a:rPr lang="en-US" altLang="zh-CN" dirty="0"/>
              <a:t>4B</a:t>
            </a:r>
            <a:r>
              <a:rPr lang="zh-CN" altLang="en-US" dirty="0"/>
              <a:t>两</a:t>
            </a:r>
            <a:r>
              <a:rPr lang="zh-CN" altLang="zh-CN" dirty="0"/>
              <a:t>个平台上完成了移植</a:t>
            </a:r>
            <a:r>
              <a:rPr lang="zh-CN" altLang="en-US" dirty="0"/>
              <a:t>，当然我们实验室目前也正在进行往其他平台，比如 </a:t>
            </a:r>
            <a:r>
              <a:rPr lang="en-US" altLang="zh-CN" dirty="0"/>
              <a:t>RK3399 </a:t>
            </a:r>
            <a:r>
              <a:rPr lang="zh-CN" altLang="en-US" dirty="0"/>
              <a:t>以及 </a:t>
            </a:r>
            <a:r>
              <a:rPr lang="en-US" altLang="zh-CN" dirty="0"/>
              <a:t>RISCV64 </a:t>
            </a:r>
            <a:r>
              <a:rPr lang="zh-CN" altLang="en-US" dirty="0"/>
              <a:t>上移植的工作</a:t>
            </a:r>
            <a:endParaRPr lang="en-US" altLang="zh-CN" dirty="0"/>
          </a:p>
          <a:p>
            <a:pPr marL="0" marR="0" lvl="0" indent="0" algn="l" defTabSz="914400">
              <a:lnSpc>
                <a:spcPct val="100000"/>
              </a:lnSpc>
              <a:spcBef>
                <a:spcPts val="0"/>
              </a:spcBef>
              <a:spcAft>
                <a:spcPts val="0"/>
              </a:spcAft>
              <a:buClrTx/>
              <a:buSzTx/>
              <a:buFontTx/>
              <a:buNone/>
              <a:defRPr/>
            </a:pPr>
            <a:r>
              <a:rPr lang="en-US" altLang="zh-CN" dirty="0"/>
              <a:t>Rust-</a:t>
            </a:r>
            <a:r>
              <a:rPr lang="en-US" altLang="zh-CN" dirty="0" err="1"/>
              <a:t>Shyper</a:t>
            </a:r>
            <a:r>
              <a:rPr lang="zh-CN" altLang="zh-CN" dirty="0"/>
              <a:t>选择了</a:t>
            </a:r>
            <a:r>
              <a:rPr lang="en-US" altLang="zh-CN" dirty="0"/>
              <a:t>TX2</a:t>
            </a:r>
            <a:r>
              <a:rPr lang="zh-CN" altLang="zh-CN" dirty="0"/>
              <a:t>作为实验平台，与并且与</a:t>
            </a:r>
            <a:r>
              <a:rPr lang="en-US" altLang="zh-CN" dirty="0"/>
              <a:t>KVM</a:t>
            </a:r>
            <a:r>
              <a:rPr lang="zh-CN" altLang="zh-CN" dirty="0"/>
              <a:t>、</a:t>
            </a:r>
            <a:r>
              <a:rPr lang="en-US" altLang="zh-CN" dirty="0"/>
              <a:t>Jailhouse</a:t>
            </a:r>
            <a:r>
              <a:rPr lang="zh-CN" altLang="en-US" dirty="0"/>
              <a:t>、</a:t>
            </a:r>
            <a:r>
              <a:rPr lang="en-US" altLang="zh-CN" dirty="0" err="1"/>
              <a:t>SyberX</a:t>
            </a:r>
            <a:r>
              <a:rPr lang="zh-CN" altLang="zh-CN" dirty="0"/>
              <a:t>等虚拟机监视器最为实验对比对象。具体的软硬件配置如</a:t>
            </a:r>
            <a:r>
              <a:rPr lang="en-US" altLang="zh-CN" dirty="0"/>
              <a:t>PPT</a:t>
            </a:r>
            <a:r>
              <a:rPr lang="zh-CN" altLang="zh-CN" dirty="0"/>
              <a:t>所示。</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22</a:t>
            </a:fld>
            <a:endParaRPr lang="zh-CN" altLang="en-US"/>
          </a:p>
        </p:txBody>
      </p:sp>
    </p:spTree>
    <p:extLst>
      <p:ext uri="{BB962C8B-B14F-4D97-AF65-F5344CB8AC3E}">
        <p14:creationId xmlns:p14="http://schemas.microsoft.com/office/powerpoint/2010/main" val="1578478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Times New Roman" panose="02020603050405020304" pitchFamily="18" charset="0"/>
                <a:ea typeface="宋体" panose="02010600030101010101" pitchFamily="2" charset="-122"/>
              </a:rPr>
              <a:t>13</a:t>
            </a:r>
            <a:r>
              <a:rPr lang="zh-CN" altLang="en-US" sz="1800" kern="0" dirty="0">
                <a:effectLst/>
                <a:latin typeface="Times New Roman" panose="02020603050405020304" pitchFamily="18" charset="0"/>
                <a:ea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rPr>
              <a:t>21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虚拟机性能也是</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关注的一大重点。</a:t>
            </a:r>
            <a:r>
              <a:rPr lang="zh-CN" altLang="en-US" sz="1800" kern="100" dirty="0">
                <a:effectLst/>
                <a:latin typeface="Times New Roman" panose="02020603050405020304" pitchFamily="18" charset="0"/>
                <a:ea typeface="宋体" panose="02010600030101010101" pitchFamily="2" charset="-122"/>
              </a:rPr>
              <a:t>在</a:t>
            </a:r>
            <a:r>
              <a:rPr lang="en-US" altLang="zh-CN" dirty="0" err="1">
                <a:latin typeface="+mj-ea"/>
                <a:ea typeface="+mj-ea"/>
              </a:rPr>
              <a:t>LmBench</a:t>
            </a:r>
            <a:r>
              <a:rPr lang="zh-CN" altLang="en-US" dirty="0">
                <a:latin typeface="+mj-ea"/>
                <a:ea typeface="+mj-ea"/>
              </a:rPr>
              <a:t>测试中，</a:t>
            </a:r>
            <a:r>
              <a:rPr lang="en-US" altLang="zh-CN" dirty="0">
                <a:latin typeface="+mj-ea"/>
                <a:ea typeface="+mj-ea"/>
              </a:rPr>
              <a:t>Rust-</a:t>
            </a:r>
            <a:r>
              <a:rPr lang="en-US" altLang="zh-CN" dirty="0" err="1">
                <a:latin typeface="+mj-ea"/>
                <a:ea typeface="+mj-ea"/>
              </a:rPr>
              <a:t>Shyper</a:t>
            </a:r>
            <a:r>
              <a:rPr lang="zh-CN" altLang="en-US" dirty="0">
                <a:latin typeface="+mj-ea"/>
                <a:ea typeface="+mj-ea"/>
              </a:rPr>
              <a:t>虚拟机的操作系统基本性能达到原生操作系统的</a:t>
            </a:r>
            <a:r>
              <a:rPr lang="en-US" altLang="zh-CN" dirty="0">
                <a:solidFill>
                  <a:srgbClr val="FF0000"/>
                </a:solidFill>
                <a:latin typeface="+mj-ea"/>
                <a:ea typeface="+mj-ea"/>
              </a:rPr>
              <a:t>95%</a:t>
            </a:r>
            <a:r>
              <a:rPr lang="zh-CN" altLang="en-US" dirty="0">
                <a:latin typeface="+mj-ea"/>
                <a:ea typeface="+mj-ea"/>
              </a:rPr>
              <a:t>，与</a:t>
            </a:r>
            <a:r>
              <a:rPr lang="en-US" altLang="zh-CN" dirty="0">
                <a:latin typeface="+mj-ea"/>
                <a:ea typeface="+mj-ea"/>
              </a:rPr>
              <a:t>KVM</a:t>
            </a:r>
            <a:r>
              <a:rPr lang="zh-CN" altLang="en-US" dirty="0">
                <a:latin typeface="+mj-ea"/>
                <a:ea typeface="+mj-ea"/>
              </a:rPr>
              <a:t>相近</a:t>
            </a:r>
            <a:endParaRPr lang="en-US" altLang="zh-CN" dirty="0">
              <a:latin typeface="+mj-ea"/>
              <a:ea typeface="+mj-ea"/>
            </a:endParaRPr>
          </a:p>
        </p:txBody>
      </p:sp>
      <p:sp>
        <p:nvSpPr>
          <p:cNvPr id="4" name="灯片编号占位符 3"/>
          <p:cNvSpPr>
            <a:spLocks noGrp="1"/>
          </p:cNvSpPr>
          <p:nvPr>
            <p:ph type="sldNum" sz="quarter" idx="5"/>
          </p:nvPr>
        </p:nvSpPr>
        <p:spPr/>
        <p:txBody>
          <a:bodyPr/>
          <a:lstStyle/>
          <a:p>
            <a:fld id="{F7834711-1268-4CE2-B987-3BAC6E79CE54}" type="slidenum">
              <a:rPr lang="zh-CN" altLang="en-US" smtClean="0"/>
              <a:t>23</a:t>
            </a:fld>
            <a:endParaRPr lang="zh-CN" altLang="en-US"/>
          </a:p>
        </p:txBody>
      </p:sp>
    </p:spTree>
    <p:extLst>
      <p:ext uri="{BB962C8B-B14F-4D97-AF65-F5344CB8AC3E}">
        <p14:creationId xmlns:p14="http://schemas.microsoft.com/office/powerpoint/2010/main" val="1461910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13</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36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为了评估虚拟机</a:t>
            </a:r>
            <a:r>
              <a:rPr lang="en-US" altLang="zh-CN" sz="1800" kern="0" dirty="0">
                <a:effectLst/>
                <a:latin typeface="Times New Roman" panose="02020603050405020304" pitchFamily="18" charset="0"/>
                <a:ea typeface="宋体" panose="02010600030101010101" pitchFamily="2" charset="-122"/>
              </a:rPr>
              <a:t>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和内存虚拟化的开销</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，我们</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en-US" altLang="zh-CN" sz="1800" kern="0" dirty="0" err="1">
                <a:effectLst/>
                <a:latin typeface="Times New Roman" panose="02020603050405020304" pitchFamily="18" charset="0"/>
                <a:ea typeface="宋体" panose="02010600030101010101" pitchFamily="2" charset="-122"/>
              </a:rPr>
              <a:t>MiBench</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嵌入式测试集将</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err="1">
                <a:effectLst/>
                <a:latin typeface="Times New Roman" panose="02020603050405020304" pitchFamily="18" charset="0"/>
                <a:ea typeface="宋体" panose="02010600030101010101" pitchFamily="2" charset="-122"/>
              </a:rPr>
              <a:t>SyberX</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、原生</a:t>
            </a:r>
            <a:r>
              <a:rPr lang="en-US" altLang="zh-CN" sz="1800" kern="0" dirty="0">
                <a:effectLst/>
                <a:latin typeface="Times New Roman" panose="02020603050405020304" pitchFamily="18" charset="0"/>
                <a:ea typeface="宋体" panose="02010600030101010101" pitchFamily="2" charset="-122"/>
              </a:rPr>
              <a:t>Linux</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进行对比。</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从测试结果来看</a:t>
            </a:r>
            <a:r>
              <a:rPr lang="en-US" altLang="zh-CN" dirty="0">
                <a:latin typeface="+mj-ea"/>
                <a:ea typeface="+mj-ea"/>
              </a:rPr>
              <a:t>Rust-</a:t>
            </a:r>
            <a:r>
              <a:rPr lang="en-US" altLang="zh-CN" dirty="0" err="1">
                <a:latin typeface="+mj-ea"/>
                <a:ea typeface="+mj-ea"/>
              </a:rPr>
              <a:t>Shyper</a:t>
            </a:r>
            <a:r>
              <a:rPr lang="zh-CN" altLang="en-US" dirty="0">
                <a:latin typeface="+mj-ea"/>
                <a:ea typeface="+mj-ea"/>
              </a:rPr>
              <a:t>虚拟机处理器与内存性能达到原生操作系统的</a:t>
            </a:r>
            <a:r>
              <a:rPr lang="en-US" altLang="zh-CN" dirty="0">
                <a:solidFill>
                  <a:srgbClr val="FF0000"/>
                </a:solidFill>
                <a:latin typeface="+mj-ea"/>
                <a:ea typeface="+mj-ea"/>
              </a:rPr>
              <a:t>93%</a:t>
            </a:r>
            <a:r>
              <a:rPr lang="zh-CN" altLang="en-US" dirty="0">
                <a:latin typeface="+mj-ea"/>
                <a:ea typeface="+mj-ea"/>
              </a:rPr>
              <a:t>，与</a:t>
            </a:r>
            <a:r>
              <a:rPr lang="en-US" altLang="zh-CN" dirty="0" err="1">
                <a:latin typeface="+mj-ea"/>
                <a:ea typeface="+mj-ea"/>
              </a:rPr>
              <a:t>SyberX</a:t>
            </a:r>
            <a:r>
              <a:rPr lang="zh-CN" altLang="en-US" dirty="0">
                <a:latin typeface="+mj-ea"/>
                <a:ea typeface="+mj-ea"/>
              </a:rPr>
              <a:t>、</a:t>
            </a:r>
            <a:r>
              <a:rPr lang="en-US" altLang="zh-CN" dirty="0">
                <a:latin typeface="+mj-ea"/>
                <a:ea typeface="+mj-ea"/>
              </a:rPr>
              <a:t>KVM</a:t>
            </a:r>
            <a:r>
              <a:rPr lang="zh-CN" altLang="en-US" dirty="0">
                <a:latin typeface="+mj-ea"/>
                <a:ea typeface="+mj-ea"/>
              </a:rPr>
              <a:t>基本持平</a:t>
            </a:r>
            <a:endParaRPr lang="en-US" altLang="zh-CN" dirty="0">
              <a:latin typeface="+mj-ea"/>
              <a:ea typeface="+mj-ea"/>
            </a:endParaRPr>
          </a:p>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24</a:t>
            </a:fld>
            <a:endParaRPr lang="zh-CN" altLang="en-US"/>
          </a:p>
        </p:txBody>
      </p:sp>
    </p:spTree>
    <p:extLst>
      <p:ext uri="{BB962C8B-B14F-4D97-AF65-F5344CB8AC3E}">
        <p14:creationId xmlns:p14="http://schemas.microsoft.com/office/powerpoint/2010/main" val="3630759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13</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59</a:t>
            </a: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为了评估</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的实时性能，</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我们</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用</a:t>
            </a:r>
            <a:r>
              <a:rPr lang="en-US" altLang="zh-CN" sz="1800" kern="0" dirty="0" err="1">
                <a:effectLst/>
                <a:latin typeface="Times New Roman" panose="02020603050405020304" pitchFamily="18" charset="0"/>
                <a:ea typeface="宋体" panose="02010600030101010101" pitchFamily="2" charset="-122"/>
              </a:rPr>
              <a:t>Cyclictest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将</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的多个虚拟机与</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Jailhouse</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进行对比测试</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，测试结果表明</a:t>
            </a:r>
            <a:r>
              <a:rPr lang="en-US" altLang="zh-CN" sz="2800" dirty="0">
                <a:latin typeface="+mj-ea"/>
                <a:ea typeface="+mj-ea"/>
              </a:rPr>
              <a:t>Rust-</a:t>
            </a:r>
            <a:r>
              <a:rPr lang="en-US" altLang="zh-CN" sz="2800" dirty="0" err="1">
                <a:latin typeface="+mj-ea"/>
                <a:ea typeface="+mj-ea"/>
              </a:rPr>
              <a:t>Shyper</a:t>
            </a:r>
            <a:r>
              <a:rPr lang="en-US" altLang="zh-CN" sz="2800" dirty="0">
                <a:latin typeface="+mj-ea"/>
                <a:ea typeface="+mj-ea"/>
              </a:rPr>
              <a:t> RTVM</a:t>
            </a:r>
            <a:r>
              <a:rPr lang="zh-CN" altLang="en-US" sz="2800" dirty="0">
                <a:latin typeface="+mj-ea"/>
                <a:ea typeface="+mj-ea"/>
              </a:rPr>
              <a:t>虚拟机的延迟抖动低于</a:t>
            </a:r>
            <a:r>
              <a:rPr lang="en-US" altLang="zh-CN" sz="2800" dirty="0">
                <a:latin typeface="+mj-ea"/>
                <a:ea typeface="+mj-ea"/>
              </a:rPr>
              <a:t>Jailhouse </a:t>
            </a:r>
            <a:r>
              <a:rPr lang="en-US" altLang="zh-CN" sz="2800" dirty="0" err="1">
                <a:latin typeface="+mj-ea"/>
                <a:ea typeface="+mj-ea"/>
              </a:rPr>
              <a:t>NoneRootCell</a:t>
            </a:r>
            <a:r>
              <a:rPr lang="zh-CN" altLang="en-US" sz="2800" dirty="0">
                <a:latin typeface="+mj-ea"/>
                <a:ea typeface="+mj-ea"/>
              </a:rPr>
              <a:t>，能够满足嵌入式实时需求。</a:t>
            </a:r>
            <a:endParaRPr lang="en-US" altLang="zh-CN" sz="2800" dirty="0">
              <a:latin typeface="+mj-ea"/>
              <a:ea typeface="+mj-ea"/>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虚拟机实时性能的测试结果如表</a:t>
            </a:r>
            <a:r>
              <a:rPr lang="en-US" altLang="zh-CN" sz="1800" kern="0" dirty="0">
                <a:effectLst/>
                <a:latin typeface="Times New Roman" panose="02020603050405020304" pitchFamily="18" charset="0"/>
                <a:ea typeface="宋体" panose="02010600030101010101" pitchFamily="2" charset="-122"/>
              </a:rPr>
              <a:t>18</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所示，其中</a:t>
            </a:r>
            <a:r>
              <a:rPr lang="en-US" altLang="zh-CN" sz="1800" kern="0" dirty="0">
                <a:effectLst/>
                <a:latin typeface="Times New Roman" panose="02020603050405020304" pitchFamily="18" charset="0"/>
                <a:ea typeface="宋体" panose="02010600030101010101" pitchFamily="2" charset="-122"/>
              </a:rPr>
              <a:t>Min</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表示测试过程中最小延迟抖动，</a:t>
            </a:r>
            <a:r>
              <a:rPr lang="en-US" altLang="zh-CN" sz="1800" kern="0" dirty="0">
                <a:effectLst/>
                <a:latin typeface="Times New Roman" panose="02020603050405020304" pitchFamily="18" charset="0"/>
                <a:ea typeface="宋体" panose="02010600030101010101" pitchFamily="2" charset="-122"/>
              </a:rPr>
              <a:t>Avg</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表示测试过程中的平均延迟抖动，</a:t>
            </a:r>
            <a:r>
              <a:rPr lang="en-US" altLang="zh-CN" sz="1800" kern="0" dirty="0">
                <a:effectLst/>
                <a:latin typeface="Times New Roman" panose="02020603050405020304" pitchFamily="18" charset="0"/>
                <a:ea typeface="宋体" panose="02010600030101010101" pitchFamily="2" charset="-122"/>
              </a:rPr>
              <a:t>Max</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表示测试过程中的最大延迟抖动。</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可以看到，由于模拟中断控制器等模拟设备的使用，</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en-US" altLang="zh-CN" sz="1800" kern="0" dirty="0">
                <a:effectLst/>
                <a:latin typeface="Times New Roman" panose="02020603050405020304" pitchFamily="18" charset="0"/>
                <a:ea typeface="宋体" panose="02010600030101010101" pitchFamily="2" charset="-122"/>
              </a:rPr>
              <a:t>-MVM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的实时性能相较于原生操作系统</a:t>
            </a:r>
            <a:r>
              <a:rPr lang="en-US" altLang="zh-CN" sz="1800" kern="0" dirty="0">
                <a:effectLst/>
                <a:latin typeface="Times New Roman" panose="02020603050405020304" pitchFamily="18" charset="0"/>
                <a:ea typeface="宋体" panose="02010600030101010101" pitchFamily="2" charset="-122"/>
              </a:rPr>
              <a:t>L4T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存在性能降级。但是</a:t>
            </a:r>
            <a:r>
              <a:rPr lang="en-US" altLang="zh-CN" sz="1800" kern="0" dirty="0">
                <a:effectLst/>
                <a:latin typeface="Times New Roman" panose="02020603050405020304" pitchFamily="18" charset="0"/>
                <a:ea typeface="宋体" panose="02010600030101010101" pitchFamily="2" charset="-122"/>
              </a:rPr>
              <a:t>MVM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仅作为管理虚拟机使用，不承担实时任务的运行责任，</a:t>
            </a:r>
            <a:r>
              <a:rPr lang="en-US" altLang="zh-CN" sz="1800" kern="0" dirty="0">
                <a:effectLst/>
                <a:latin typeface="Times New Roman" panose="02020603050405020304" pitchFamily="18" charset="0"/>
                <a:ea typeface="宋体" panose="02010600030101010101" pitchFamily="2" charset="-122"/>
              </a:rPr>
              <a:t>MVM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实时性能的降级不会影响其他虚拟机上任务的运行效果。</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en-US" altLang="zh-CN" sz="1800" kern="0" dirty="0">
                <a:effectLst/>
                <a:latin typeface="Times New Roman" panose="02020603050405020304" pitchFamily="18" charset="0"/>
                <a:ea typeface="宋体" panose="02010600030101010101" pitchFamily="2" charset="-122"/>
              </a:rPr>
              <a:t>-GVM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的实时性能相较于</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虚拟机有着较好的表现，主要原因在于</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所使用的</a:t>
            </a:r>
            <a:r>
              <a:rPr lang="en-US" altLang="zh-CN" sz="1800" kern="0" dirty="0">
                <a:effectLst/>
                <a:latin typeface="Times New Roman" panose="02020603050405020304" pitchFamily="18" charset="0"/>
                <a:ea typeface="宋体" panose="02010600030101010101" pitchFamily="2" charset="-122"/>
              </a:rPr>
              <a:t>QEMU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模拟设备以及</a:t>
            </a:r>
            <a:r>
              <a:rPr lang="en-US" altLang="zh-CN" sz="1800" kern="0" dirty="0">
                <a:effectLst/>
                <a:latin typeface="Times New Roman" panose="02020603050405020304" pitchFamily="18" charset="0"/>
                <a:ea typeface="宋体" panose="02010600030101010101" pitchFamily="2" charset="-122"/>
              </a:rPr>
              <a:t>Linux</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线程调度机制无法做到设备直通以及核心独占的效果，影响虚拟机实时性。</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的实时虚拟机采用了中断控制器直通的机制，同时利用基于</a:t>
            </a:r>
            <a:r>
              <a:rPr lang="en-US" altLang="zh-CN" sz="1800" kern="0" dirty="0">
                <a:effectLst/>
                <a:latin typeface="Times New Roman" panose="02020603050405020304" pitchFamily="18" charset="0"/>
                <a:ea typeface="宋体" panose="02010600030101010101" pitchFamily="2" charset="-122"/>
              </a:rPr>
              <a:t>Rust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异步任务的中介传递设备为</a:t>
            </a:r>
            <a:r>
              <a:rPr lang="en-US" altLang="zh-CN" sz="1800" kern="0" dirty="0">
                <a:effectLst/>
                <a:latin typeface="Times New Roman" panose="02020603050405020304" pitchFamily="18" charset="0"/>
                <a:ea typeface="宋体" panose="02010600030101010101" pitchFamily="2" charset="-122"/>
              </a:rPr>
              <a:t>RTVM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提供模拟磁盘设备，这一配置下虚拟机的实时性能依然比</a:t>
            </a:r>
            <a:r>
              <a:rPr lang="en-US" altLang="zh-CN" sz="1800" kern="0" dirty="0">
                <a:effectLst/>
                <a:latin typeface="Times New Roman" panose="02020603050405020304" pitchFamily="18" charset="0"/>
                <a:ea typeface="宋体" panose="02010600030101010101" pitchFamily="2" charset="-122"/>
              </a:rPr>
              <a:t>Jailhouse</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的实时性能有着明显的提升，足以证明</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能够保障虚拟机的实时性。</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25</a:t>
            </a:fld>
            <a:endParaRPr lang="zh-CN" altLang="en-US"/>
          </a:p>
        </p:txBody>
      </p:sp>
    </p:spTree>
    <p:extLst>
      <p:ext uri="{BB962C8B-B14F-4D97-AF65-F5344CB8AC3E}">
        <p14:creationId xmlns:p14="http://schemas.microsoft.com/office/powerpoint/2010/main" val="3549589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14</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23</a:t>
            </a: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为了评估</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实现的</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热更新</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机制与同类产品的差异，</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我们</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将</a:t>
            </a:r>
            <a:r>
              <a:rPr lang="en-US" altLang="zh-CN" sz="1800" kern="0" dirty="0">
                <a:effectLst/>
                <a:latin typeface="Times New Roman" panose="02020603050405020304" pitchFamily="18" charset="0"/>
                <a:ea typeface="宋体" panose="02010600030101010101" pitchFamily="2" charset="-122"/>
              </a:rPr>
              <a:t>NFS </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0" dirty="0">
                <a:effectLst/>
                <a:latin typeface="Times New Roman" panose="02020603050405020304" pitchFamily="18" charset="0"/>
                <a:ea typeface="宋体" panose="02010600030101010101" pitchFamily="2" charset="-122"/>
              </a:rPr>
              <a:t>Linux</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虚拟机作为被迁移对象，比较</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热更新策略</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虚拟机迁移的性能差异。</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测试结果表明</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Shyper</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实现的虚拟机迁移机制相较于</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KVM</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虚拟机迁移策略有着更小的停机延迟，能够减少更新动作对虚拟机的影响。同时监视器动态升级策略进一步缩减了更新成本，将抖动降低至</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36us)</a:t>
            </a: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对于虚拟机的延迟抖动，</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en-US" altLang="zh-CN" sz="1800" kern="0" dirty="0">
                <a:effectLst/>
                <a:latin typeface="Times New Roman" panose="02020603050405020304" pitchFamily="18" charset="0"/>
                <a:ea typeface="宋体" panose="02010600030101010101" pitchFamily="2" charset="-122"/>
              </a:rPr>
              <a:t> GVM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正常运行过程中，</a:t>
            </a:r>
            <a:r>
              <a:rPr lang="en-US" altLang="zh-CN" sz="1800" kern="0" dirty="0" err="1">
                <a:effectLst/>
                <a:latin typeface="Times New Roman" panose="02020603050405020304" pitchFamily="18" charset="0"/>
                <a:ea typeface="宋体" panose="02010600030101010101" pitchFamily="2" charset="-122"/>
              </a:rPr>
              <a:t>Cyclictest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测试平均延迟为</a:t>
            </a:r>
            <a:r>
              <a:rPr lang="en-US" altLang="zh-CN" sz="1800" kern="0" dirty="0">
                <a:effectLst/>
                <a:latin typeface="Times New Roman" panose="02020603050405020304" pitchFamily="18" charset="0"/>
                <a:ea typeface="宋体" panose="02010600030101010101" pitchFamily="2" charset="-122"/>
              </a:rPr>
              <a:t>7μs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，最大延迟为</a:t>
            </a:r>
            <a:r>
              <a:rPr lang="en-US" altLang="zh-CN" sz="1800" kern="0" dirty="0">
                <a:effectLst/>
                <a:latin typeface="Times New Roman" panose="02020603050405020304" pitchFamily="18" charset="0"/>
                <a:ea typeface="宋体" panose="02010600030101010101" pitchFamily="2" charset="-122"/>
              </a:rPr>
              <a:t>24μs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当在测试过程中引入虚拟机迁移动作时，</a:t>
            </a:r>
            <a:r>
              <a:rPr lang="en-US" altLang="zh-CN" sz="1800" kern="0" dirty="0" err="1">
                <a:effectLst/>
                <a:latin typeface="Times New Roman" panose="02020603050405020304" pitchFamily="18" charset="0"/>
                <a:ea typeface="宋体" panose="02010600030101010101" pitchFamily="2" charset="-122"/>
              </a:rPr>
              <a:t>Cyclictest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测试结果的平均延迟上升到</a:t>
            </a:r>
            <a:r>
              <a:rPr lang="en-US" altLang="zh-CN" sz="1800" kern="0" dirty="0">
                <a:effectLst/>
                <a:latin typeface="Times New Roman" panose="02020603050405020304" pitchFamily="18" charset="0"/>
                <a:ea typeface="宋体" panose="02010600030101010101" pitchFamily="2" charset="-122"/>
              </a:rPr>
              <a:t>8μs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，最大延迟达到</a:t>
            </a:r>
            <a:r>
              <a:rPr lang="en-US" altLang="zh-CN" sz="1800" kern="0" dirty="0">
                <a:effectLst/>
                <a:latin typeface="Times New Roman" panose="02020603050405020304" pitchFamily="18" charset="0"/>
                <a:ea typeface="宋体" panose="02010600030101010101" pitchFamily="2" charset="-122"/>
              </a:rPr>
              <a:t>54μs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虚拟机迁移过程中，</a:t>
            </a:r>
            <a:r>
              <a:rPr lang="en-US" altLang="zh-CN" sz="1800" kern="0" dirty="0" err="1">
                <a:effectLst/>
                <a:latin typeface="Times New Roman" panose="02020603050405020304" pitchFamily="18" charset="0"/>
                <a:ea typeface="宋体" panose="02010600030101010101" pitchFamily="2" charset="-122"/>
              </a:rPr>
              <a:t>Cyclictest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测试结果的平均延迟同样为</a:t>
            </a:r>
            <a:r>
              <a:rPr lang="en-US" altLang="zh-CN" sz="1800" kern="0" dirty="0">
                <a:effectLst/>
                <a:latin typeface="Times New Roman" panose="02020603050405020304" pitchFamily="18" charset="0"/>
                <a:ea typeface="宋体" panose="02010600030101010101" pitchFamily="2" charset="-122"/>
              </a:rPr>
              <a:t>8μs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，而最大延迟达到了</a:t>
            </a:r>
            <a:r>
              <a:rPr lang="en-US" altLang="zh-CN" sz="1800" kern="0" dirty="0">
                <a:effectLst/>
                <a:latin typeface="Times New Roman" panose="02020603050405020304" pitchFamily="18" charset="0"/>
                <a:ea typeface="宋体" panose="02010600030101010101" pitchFamily="2" charset="-122"/>
              </a:rPr>
              <a:t>2052μs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相比之下</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监视器动态升级机制有着更好的表现</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当在</a:t>
            </a:r>
            <a:r>
              <a:rPr lang="en-US" altLang="zh-CN" sz="1800" kern="0" dirty="0" err="1">
                <a:effectLst/>
                <a:latin typeface="Times New Roman" panose="02020603050405020304" pitchFamily="18" charset="0"/>
                <a:ea typeface="宋体" panose="02010600030101010101" pitchFamily="2" charset="-122"/>
              </a:rPr>
              <a:t>Cyclictest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测试中触发动态升级操作时，虚拟机平均延迟同样为</a:t>
            </a:r>
            <a:r>
              <a:rPr lang="en-US" altLang="zh-CN" sz="1800" kern="0" dirty="0">
                <a:effectLst/>
                <a:latin typeface="Times New Roman" panose="02020603050405020304" pitchFamily="18" charset="0"/>
                <a:ea typeface="宋体" panose="02010600030101010101" pitchFamily="2" charset="-122"/>
              </a:rPr>
              <a:t>7μs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，最大延迟仅上升至</a:t>
            </a:r>
            <a:r>
              <a:rPr lang="en-US" altLang="zh-CN" sz="1800" kern="0" dirty="0">
                <a:effectLst/>
                <a:latin typeface="Times New Roman" panose="02020603050405020304" pitchFamily="18" charset="0"/>
                <a:ea typeface="宋体" panose="02010600030101010101" pitchFamily="2" charset="-122"/>
              </a:rPr>
              <a:t>36μs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dirty="0"/>
          </a:p>
          <a:p>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虽然</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虚拟机迁移相较于</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有着更好的性能表现，但是其停机延迟表现依然达到了</a:t>
            </a:r>
            <a:r>
              <a:rPr lang="en-US" altLang="zh-CN" sz="1800" kern="0" dirty="0">
                <a:effectLst/>
                <a:latin typeface="Times New Roman" panose="02020603050405020304" pitchFamily="18" charset="0"/>
                <a:ea typeface="宋体" panose="02010600030101010101" pitchFamily="2" charset="-122"/>
              </a:rPr>
              <a:t>798μs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，超出了嵌入式应用所能容忍的波动上限。</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相比之下</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监视器动态升级机制有着更好的表现</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当在</a:t>
            </a:r>
            <a:r>
              <a:rPr lang="en-US" altLang="zh-CN" sz="1800" kern="0" dirty="0" err="1">
                <a:effectLst/>
                <a:latin typeface="Times New Roman" panose="02020603050405020304" pitchFamily="18" charset="0"/>
                <a:ea typeface="宋体" panose="02010600030101010101" pitchFamily="2" charset="-122"/>
              </a:rPr>
              <a:t>Cyclictest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测试中触发动态升级操作时，虚拟机平均延迟同样为</a:t>
            </a:r>
            <a:r>
              <a:rPr lang="en-US" altLang="zh-CN" sz="1800" kern="0" dirty="0">
                <a:effectLst/>
                <a:latin typeface="Times New Roman" panose="02020603050405020304" pitchFamily="18" charset="0"/>
                <a:ea typeface="宋体" panose="02010600030101010101" pitchFamily="2" charset="-122"/>
              </a:rPr>
              <a:t>7μs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，最大延迟仅上升至</a:t>
            </a:r>
            <a:r>
              <a:rPr lang="en-US" altLang="zh-CN" sz="1800" kern="0" dirty="0">
                <a:effectLst/>
                <a:latin typeface="Times New Roman" panose="02020603050405020304" pitchFamily="18" charset="0"/>
                <a:ea typeface="宋体" panose="02010600030101010101" pitchFamily="2" charset="-122"/>
              </a:rPr>
              <a:t>36μs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（本</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文实现了两种虚拟机监视器热更新策略，分别为虚拟机迁移以及监视器动态升级。为了评估本文实现的虚拟机迁移机制与同类产品的迁移机制的差异，本文将</a:t>
            </a:r>
            <a:r>
              <a:rPr lang="en-US" altLang="zh-CN" sz="1800" kern="0" dirty="0">
                <a:effectLst/>
                <a:latin typeface="Times New Roman" panose="02020603050405020304" pitchFamily="18" charset="0"/>
                <a:ea typeface="宋体" panose="02010600030101010101" pitchFamily="2" charset="-122"/>
              </a:rPr>
              <a:t>NFS </a:t>
            </a:r>
            <a:r>
              <a:rPr lang="en-US" altLang="zh-CN" sz="1800" kern="0" dirty="0" err="1">
                <a:effectLst/>
                <a:latin typeface="Times New Roman" panose="02020603050405020304" pitchFamily="18" charset="0"/>
                <a:ea typeface="宋体" panose="02010600030101010101" pitchFamily="2" charset="-122"/>
              </a:rPr>
              <a:t>rootfs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0" dirty="0">
                <a:effectLst/>
                <a:latin typeface="Times New Roman" panose="02020603050405020304" pitchFamily="18" charset="0"/>
                <a:ea typeface="宋体" panose="02010600030101010101" pitchFamily="2" charset="-122"/>
              </a:rPr>
              <a:t>Linux</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虚拟机作为被迁移对象，比较</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虚拟机迁移以及</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虚拟机迁移在停机时延方面的性能差异。</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另一方面，为了验证基于本地热更新的动态升级机制相较于跨硬件热更新的虚拟机迁移技术的性能优势，本文以</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en-US" altLang="zh-CN" sz="1800" kern="0" dirty="0">
                <a:effectLst/>
                <a:latin typeface="Times New Roman" panose="02020603050405020304" pitchFamily="18" charset="0"/>
                <a:ea typeface="宋体" panose="02010600030101010101" pitchFamily="2" charset="-122"/>
              </a:rPr>
              <a:t> GVM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的延迟抖动、网络波动作为评估指标，比较虚拟机正常运行、动态升级、虚拟机迁移三种场景下虚拟机的性能差异。</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在虚拟机迁移过程中的</a:t>
            </a:r>
            <a:r>
              <a:rPr lang="en-US" altLang="zh-CN" sz="1800" kern="0" dirty="0" err="1">
                <a:effectLst/>
                <a:latin typeface="Times New Roman" panose="02020603050405020304" pitchFamily="18" charset="0"/>
                <a:ea typeface="宋体" panose="02010600030101010101" pitchFamily="2" charset="-122"/>
              </a:rPr>
              <a:t>Cyclictest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最大延迟抖动为</a:t>
            </a:r>
            <a:r>
              <a:rPr lang="en-US" altLang="zh-CN" sz="1800" kern="0" dirty="0">
                <a:effectLst/>
                <a:latin typeface="Times New Roman" panose="02020603050405020304" pitchFamily="18" charset="0"/>
                <a:ea typeface="宋体" panose="02010600030101010101" pitchFamily="2" charset="-122"/>
              </a:rPr>
              <a:t>54μs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，显著低于</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虚拟机迁移的</a:t>
            </a:r>
            <a:r>
              <a:rPr lang="en-US" altLang="zh-CN" sz="1800" kern="0" dirty="0">
                <a:effectLst/>
                <a:latin typeface="Times New Roman" panose="02020603050405020304" pitchFamily="18" charset="0"/>
                <a:ea typeface="宋体" panose="02010600030101010101" pitchFamily="2" charset="-122"/>
              </a:rPr>
              <a:t>2052μs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err="1">
                <a:effectLst/>
                <a:latin typeface="Times New Roman" panose="02020603050405020304" pitchFamily="18" charset="0"/>
                <a:ea typeface="宋体" panose="02010600030101010101" pitchFamily="2" charset="-122"/>
              </a:rPr>
              <a:t>Cyclictest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的最大延迟抖动来自于不同环境时钟计数器的差异，</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为尽可能还原虚拟机迁移前的运行环境，通过修改虚拟计数器的数值，使得新旧硬件平台的计数器偏差处于更小的范围内。停机延迟来看，</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的停机延迟为</a:t>
            </a:r>
            <a:r>
              <a:rPr lang="en-US" altLang="zh-CN" sz="1800" kern="0" dirty="0">
                <a:effectLst/>
                <a:latin typeface="Times New Roman" panose="02020603050405020304" pitchFamily="18" charset="0"/>
                <a:ea typeface="宋体" panose="02010600030101010101" pitchFamily="2" charset="-122"/>
              </a:rPr>
              <a:t>798μs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，同样明显低于</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迁移策略的停机延迟</a:t>
            </a:r>
            <a:r>
              <a:rPr lang="en-US" altLang="zh-CN" sz="1800" kern="0" dirty="0">
                <a:effectLst/>
                <a:latin typeface="Times New Roman" panose="02020603050405020304" pitchFamily="18" charset="0"/>
                <a:ea typeface="宋体" panose="02010600030101010101" pitchFamily="2" charset="-122"/>
              </a:rPr>
              <a:t>1937μs</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最后一轮数据迁移会将虚拟机状态集合合并打包，通过一次网络发送请求将所有状态数据交付至接收方。而</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虚拟机迁移以设备为单位，多次陷入虚拟机监视器特权级获取状态信息并发送至接受方。相较于</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的虚拟机迁移无需频繁的特权级切换，同时只需一次数据发送即可将完整虚拟机状态集合交付至接收方，降低了虚拟机迁移的停机延迟。</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总的来说，</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Shyper</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实现的虚拟机迁移机制相较于</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KVM</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虚拟机迁移策略有着更小的停机延迟，能够减少更新动作对虚拟机的影响。同时监视器动态升级策略进一步缩减了更新成本，将抖动降低至</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36us</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26</a:t>
            </a:fld>
            <a:endParaRPr lang="zh-CN" altLang="en-US"/>
          </a:p>
        </p:txBody>
      </p:sp>
    </p:spTree>
    <p:extLst>
      <p:ext uri="{BB962C8B-B14F-4D97-AF65-F5344CB8AC3E}">
        <p14:creationId xmlns:p14="http://schemas.microsoft.com/office/powerpoint/2010/main" val="3383438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28</a:t>
            </a:fld>
            <a:endParaRPr lang="zh-CN" altLang="en-US"/>
          </a:p>
        </p:txBody>
      </p:sp>
    </p:spTree>
    <p:extLst>
      <p:ext uri="{BB962C8B-B14F-4D97-AF65-F5344CB8AC3E}">
        <p14:creationId xmlns:p14="http://schemas.microsoft.com/office/powerpoint/2010/main" val="463016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29</a:t>
            </a:fld>
            <a:endParaRPr lang="zh-CN" altLang="en-US"/>
          </a:p>
        </p:txBody>
      </p:sp>
    </p:spTree>
    <p:extLst>
      <p:ext uri="{BB962C8B-B14F-4D97-AF65-F5344CB8AC3E}">
        <p14:creationId xmlns:p14="http://schemas.microsoft.com/office/powerpoint/2010/main" val="169427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02</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06</a:t>
            </a: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在汽车电子、航空工业不断发展的背景下，如何充分利用嵌入式平台有限的资源，为日益复杂的应用场景提供可靠的服务成为了嵌入式领域备受关注的</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问题</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p>
          <a:p>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虚拟化技术是一种对计算资源进行虚拟和抽象的技术，主要用于对硬件平台上的存储设备、网络设备</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以及</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计算资源进行抽象和模拟，以便多个操作系统可以共享这些资源。嵌入式虚拟化技术能够在保障资源隔离的同时，在同一硬件平台上运行多个系统软件</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，保障</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应用程序</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实时性、隔离性</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、可靠性</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需求</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endParaRPr lang="en-US" altLang="zh-CN" dirty="0"/>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大部分</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虚拟化</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软件都</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采用</a:t>
            </a:r>
            <a:r>
              <a:rPr lang="en-US" altLang="zh-CN" sz="1800" kern="0" dirty="0">
                <a:effectLst/>
                <a:latin typeface="Times New Roman" panose="02020603050405020304" pitchFamily="18" charset="0"/>
                <a:ea typeface="宋体" panose="02010600030101010101" pitchFamily="2" charset="-122"/>
              </a:rPr>
              <a:t>C</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语言编写。然而</a:t>
            </a:r>
            <a:r>
              <a:rPr lang="en-US" altLang="zh-CN" sz="1800" kern="0" dirty="0">
                <a:effectLst/>
                <a:latin typeface="Times New Roman" panose="02020603050405020304" pitchFamily="18" charset="0"/>
                <a:ea typeface="宋体" panose="02010600030101010101" pitchFamily="2" charset="-122"/>
              </a:rPr>
              <a:t>C</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需要手动内存管理</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，代码实现过程中大量依赖</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裸</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指针操作，这些</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可能</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导致软件出现访存越界等</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内存</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安全问题。</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相比之下</a:t>
            </a:r>
            <a:r>
              <a:rPr lang="en-US" altLang="zh-CN" sz="1800" kern="0" dirty="0">
                <a:effectLst/>
                <a:latin typeface="Times New Roman" panose="02020603050405020304" pitchFamily="18" charset="0"/>
                <a:ea typeface="宋体" panose="02010600030101010101" pitchFamily="2" charset="-122"/>
              </a:rPr>
              <a:t>Rust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语言具备多方面的安全特性，拥有</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良好</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的性能，同时具有活跃的开源社区，能够辅助开发人员用更少时间实现更可靠的系统软件</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click</a:t>
            </a: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现代虚拟机监视器复杂度越来越高，可靠性</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的保障非常重要。</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管理员</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可以</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通过周期性重置服务状态来规避隐性</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虚拟机监视器漏洞。</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但是，</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对虚拟机监视器或虚拟机的状态重置都会造成服务中断，严重影响服务质量，因此需要一种虚拟机监视器</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热更新</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的技术</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方案，来修复系统漏洞，</a:t>
            </a:r>
            <a:r>
              <a:rPr lang="zh-CN" altLang="en-US" sz="1800" dirty="0">
                <a:latin typeface="+mj-ea"/>
                <a:ea typeface="+mj-ea"/>
              </a:rPr>
              <a:t>保障虚拟机上任务</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不中断。</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7834711-1268-4CE2-B987-3BAC6E79CE54}" type="slidenum">
              <a:rPr lang="zh-CN" altLang="en-US" smtClean="0"/>
              <a:t>3</a:t>
            </a:fld>
            <a:endParaRPr lang="zh-CN" altLang="en-US"/>
          </a:p>
        </p:txBody>
      </p:sp>
    </p:spTree>
    <p:extLst>
      <p:ext uri="{BB962C8B-B14F-4D97-AF65-F5344CB8AC3E}">
        <p14:creationId xmlns:p14="http://schemas.microsoft.com/office/powerpoint/2010/main" val="162778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03</a:t>
            </a:r>
            <a:r>
              <a:rPr lang="zh-CN" altLang="en-US" dirty="0"/>
              <a:t>：</a:t>
            </a:r>
            <a:r>
              <a:rPr lang="en-US" altLang="zh-CN" dirty="0"/>
              <a:t>23</a:t>
            </a:r>
          </a:p>
          <a:p>
            <a:r>
              <a:rPr lang="zh-CN" altLang="en-US" dirty="0"/>
              <a:t>接下来介绍当前常见的虚拟化方案，可能大家最熟悉的两种虚拟化方案是 </a:t>
            </a:r>
            <a:r>
              <a:rPr lang="en-US" altLang="zh-CN" dirty="0" err="1"/>
              <a:t>Vmware</a:t>
            </a:r>
            <a:r>
              <a:rPr lang="en-US" altLang="zh-CN" dirty="0"/>
              <a:t> </a:t>
            </a:r>
            <a:r>
              <a:rPr lang="zh-CN" altLang="en-US" dirty="0"/>
              <a:t>和 </a:t>
            </a:r>
            <a:r>
              <a:rPr lang="en-US" altLang="zh-CN" dirty="0"/>
              <a:t>Virtual Box</a:t>
            </a:r>
            <a:r>
              <a:rPr lang="zh-CN" altLang="en-US" dirty="0"/>
              <a:t>，大家在 </a:t>
            </a:r>
            <a:r>
              <a:rPr lang="en-US" altLang="zh-CN" dirty="0"/>
              <a:t>windows </a:t>
            </a:r>
            <a:r>
              <a:rPr lang="zh-CN" altLang="en-US" dirty="0"/>
              <a:t>上想要启动 </a:t>
            </a:r>
            <a:r>
              <a:rPr lang="en-US" altLang="zh-CN" dirty="0"/>
              <a:t>Linux </a:t>
            </a:r>
            <a:r>
              <a:rPr lang="zh-CN" altLang="en-US" dirty="0"/>
              <a:t>虚拟机的时候一般用的 </a:t>
            </a:r>
            <a:r>
              <a:rPr lang="en-US" altLang="zh-CN" dirty="0" err="1"/>
              <a:t>Vmware</a:t>
            </a:r>
            <a:r>
              <a:rPr lang="zh-CN" altLang="en-US" dirty="0"/>
              <a:t>，这是一种 </a:t>
            </a:r>
            <a:r>
              <a:rPr lang="en-US" altLang="zh-CN" dirty="0"/>
              <a:t>Type-2 </a:t>
            </a:r>
            <a:r>
              <a:rPr lang="zh-CN" altLang="en-US" dirty="0"/>
              <a:t>的虚拟机监控器，基于一个主机操作系统起一个 </a:t>
            </a:r>
            <a:r>
              <a:rPr lang="en-US" altLang="zh-CN" dirty="0"/>
              <a:t>Hypervisor</a:t>
            </a:r>
            <a:r>
              <a:rPr lang="zh-CN" altLang="en-US" dirty="0"/>
              <a:t>，</a:t>
            </a:r>
            <a:r>
              <a:rPr lang="en-US" altLang="zh-CN" dirty="0"/>
              <a:t>Hypervisor</a:t>
            </a:r>
            <a:r>
              <a:rPr lang="zh-CN" altLang="en-US" dirty="0"/>
              <a:t>上再运行一些别的系统</a:t>
            </a:r>
            <a:endParaRPr lang="en-US" altLang="zh-CN" dirty="0"/>
          </a:p>
          <a:p>
            <a:r>
              <a:rPr lang="zh-CN" altLang="en-US" dirty="0"/>
              <a:t>介绍业界常见的一些 </a:t>
            </a:r>
            <a:r>
              <a:rPr lang="en-US" altLang="zh-CN" dirty="0"/>
              <a:t>Type-1 Hypervisor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endParaRPr lang="en-US" altLang="zh-CN" dirty="0"/>
          </a:p>
          <a:p>
            <a:r>
              <a:rPr lang="zh-CN" altLang="en-US" dirty="0"/>
              <a:t>首先是面向云服务的虚拟化方案，例如</a:t>
            </a:r>
            <a:r>
              <a:rPr lang="en-US" altLang="zh-CN" dirty="0"/>
              <a:t>KVM</a:t>
            </a:r>
            <a:r>
              <a:rPr lang="zh-CN" altLang="en-US" dirty="0"/>
              <a:t>、</a:t>
            </a:r>
            <a:r>
              <a:rPr lang="en-US" altLang="zh-CN" dirty="0"/>
              <a:t>XEN</a:t>
            </a:r>
            <a:r>
              <a:rPr lang="zh-CN" altLang="en-US" dirty="0"/>
              <a:t>。这些虚拟机监视器能够提高资源利用率，并提供虚拟机迁移、动态升级等热更新方案，在</a:t>
            </a:r>
            <a:r>
              <a:rPr lang="zh-CN" altLang="en-US" sz="1200" dirty="0">
                <a:latin typeface="+mj-ea"/>
                <a:ea typeface="+mj-ea"/>
              </a:rPr>
              <a:t>桌面、服务器和云计算</a:t>
            </a:r>
            <a:r>
              <a:rPr lang="zh-CN" altLang="en-US" dirty="0"/>
              <a:t>领域取得了巨大成功。然而这些虚拟机监视器普遍难以保障任务间的隔离性与实时性，同时由于采用</a:t>
            </a:r>
            <a:r>
              <a:rPr lang="en-US" altLang="zh-CN" dirty="0"/>
              <a:t>C</a:t>
            </a:r>
            <a:r>
              <a:rPr lang="zh-CN" altLang="en-US" dirty="0"/>
              <a:t>语言编程实现，代码存在安全隐患。</a:t>
            </a:r>
            <a:endParaRPr lang="en-US" altLang="zh-CN" sz="1200" kern="1200" dirty="0">
              <a:effectLst/>
              <a:latin typeface="+mn-lt"/>
              <a:ea typeface="+mn-ea"/>
              <a:cs typeface="+mn-cs"/>
            </a:endParaRPr>
          </a:p>
          <a:p>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endParaRPr lang="en-US" altLang="zh-CN" dirty="0"/>
          </a:p>
          <a:p>
            <a:r>
              <a:rPr lang="zh-CN" altLang="en-US" dirty="0"/>
              <a:t>针对嵌入式场景的隔离性、实时性与可靠性的需求，</a:t>
            </a:r>
            <a:r>
              <a:rPr lang="en-US" altLang="zh-CN" dirty="0" err="1"/>
              <a:t>Xvisor</a:t>
            </a:r>
            <a:r>
              <a:rPr lang="zh-CN" altLang="en-US" dirty="0"/>
              <a:t>、</a:t>
            </a:r>
            <a:r>
              <a:rPr lang="en-US" altLang="zh-CN" dirty="0"/>
              <a:t>ACRN</a:t>
            </a:r>
            <a:r>
              <a:rPr lang="zh-CN" altLang="en-US" dirty="0"/>
              <a:t>、</a:t>
            </a:r>
            <a:r>
              <a:rPr lang="en-US" altLang="zh-CN" dirty="0"/>
              <a:t>Jailhouse</a:t>
            </a:r>
            <a:r>
              <a:rPr lang="zh-CN" altLang="en-US" dirty="0"/>
              <a:t>等嵌入式虚拟化方案被提出。这些方案普遍采用</a:t>
            </a:r>
            <a:r>
              <a:rPr lang="en-US" altLang="zh-CN" dirty="0"/>
              <a:t>Type-1</a:t>
            </a:r>
            <a:r>
              <a:rPr lang="zh-CN" altLang="en-US" dirty="0"/>
              <a:t>的设计模式，强调任务间的隔离性与实时性，然而这些方案使用传统</a:t>
            </a:r>
            <a:r>
              <a:rPr lang="en-US" altLang="zh-CN" dirty="0"/>
              <a:t>C</a:t>
            </a:r>
            <a:r>
              <a:rPr lang="zh-CN" altLang="en-US" dirty="0"/>
              <a:t>语言编程实现，缺少热更新技术的支持，难以保障虚拟机监视器的可靠性。</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4</a:t>
            </a:fld>
            <a:endParaRPr lang="zh-CN" altLang="en-US"/>
          </a:p>
        </p:txBody>
      </p:sp>
    </p:spTree>
    <p:extLst>
      <p:ext uri="{BB962C8B-B14F-4D97-AF65-F5344CB8AC3E}">
        <p14:creationId xmlns:p14="http://schemas.microsoft.com/office/powerpoint/2010/main" val="540900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en-US" altLang="zh-CN" dirty="0"/>
              <a:t>04</a:t>
            </a:r>
            <a:r>
              <a:rPr lang="zh-CN" altLang="en-US" dirty="0"/>
              <a:t>：</a:t>
            </a:r>
            <a:r>
              <a:rPr lang="en-US" altLang="zh-CN" dirty="0"/>
              <a:t>11</a:t>
            </a:r>
          </a:p>
          <a:p>
            <a:pPr algn="just">
              <a:lnSpc>
                <a:spcPct val="130000"/>
              </a:lnSpc>
            </a:pPr>
            <a:r>
              <a:rPr lang="zh-CN" altLang="zh-CN" dirty="0"/>
              <a:t>为了能够解决上述问题，</a:t>
            </a:r>
            <a:r>
              <a:rPr lang="zh-CN" altLang="en-US" dirty="0"/>
              <a:t>我们团队</a:t>
            </a:r>
            <a:r>
              <a:rPr lang="zh-CN" altLang="en-US" dirty="0">
                <a:latin typeface="+mj-ea"/>
                <a:ea typeface="+mj-ea"/>
              </a:rPr>
              <a:t>利用高级语言</a:t>
            </a:r>
            <a:r>
              <a:rPr lang="en-US" altLang="zh-CN" dirty="0">
                <a:latin typeface="+mj-ea"/>
                <a:ea typeface="+mj-ea"/>
              </a:rPr>
              <a:t>Rust</a:t>
            </a:r>
            <a:r>
              <a:rPr lang="zh-CN" altLang="en-US" dirty="0">
                <a:latin typeface="+mj-ea"/>
                <a:ea typeface="+mj-ea"/>
              </a:rPr>
              <a:t>设计实现了一个面向嵌入式场景的</a:t>
            </a:r>
            <a:r>
              <a:rPr lang="en-US" altLang="zh-CN" dirty="0">
                <a:latin typeface="+mj-ea"/>
                <a:ea typeface="+mj-ea"/>
              </a:rPr>
              <a:t>Type I</a:t>
            </a:r>
            <a:r>
              <a:rPr lang="zh-CN" altLang="en-US" dirty="0">
                <a:latin typeface="+mj-ea"/>
                <a:ea typeface="+mj-ea"/>
              </a:rPr>
              <a:t>虚拟机监视器“</a:t>
            </a:r>
            <a:r>
              <a:rPr lang="en-US" altLang="zh-CN" dirty="0">
                <a:latin typeface="+mj-ea"/>
                <a:ea typeface="+mj-ea"/>
              </a:rPr>
              <a:t>Rust-</a:t>
            </a:r>
            <a:r>
              <a:rPr lang="en-US" altLang="zh-CN" dirty="0" err="1">
                <a:latin typeface="+mj-ea"/>
                <a:ea typeface="+mj-ea"/>
              </a:rPr>
              <a:t>Shyper</a:t>
            </a:r>
            <a:r>
              <a:rPr lang="en-US" altLang="zh-CN" dirty="0">
                <a:latin typeface="+mj-ea"/>
                <a:ea typeface="+mj-ea"/>
              </a:rPr>
              <a:t>”</a:t>
            </a:r>
            <a:r>
              <a:rPr lang="zh-CN" altLang="en-US" dirty="0">
                <a:latin typeface="+mj-ea"/>
                <a:ea typeface="+mj-ea"/>
              </a:rPr>
              <a:t>。其目标在于充分利用</a:t>
            </a:r>
            <a:r>
              <a:rPr lang="en-US" altLang="zh-CN" dirty="0">
                <a:latin typeface="+mj-ea"/>
                <a:ea typeface="+mj-ea"/>
              </a:rPr>
              <a:t>Rust</a:t>
            </a:r>
            <a:r>
              <a:rPr lang="zh-CN" altLang="en-US" dirty="0">
                <a:latin typeface="+mj-ea"/>
                <a:ea typeface="+mj-ea"/>
              </a:rPr>
              <a:t>语言安全特性的同时，提供灵活便捷的虚拟化服务以及热更新机制，保障虚拟化的</a:t>
            </a:r>
            <a:r>
              <a:rPr lang="zh-CN" altLang="en-US" b="1" dirty="0">
                <a:latin typeface="+mj-ea"/>
                <a:ea typeface="+mj-ea"/>
              </a:rPr>
              <a:t>隔离性、实时性、可靠性</a:t>
            </a:r>
            <a:r>
              <a:rPr lang="zh-CN" altLang="en-US" dirty="0">
                <a:latin typeface="+mj-ea"/>
                <a:ea typeface="+mj-ea"/>
              </a:rPr>
              <a:t>等多种需求。</a:t>
            </a:r>
            <a:endParaRPr lang="en-US" altLang="zh-CN" dirty="0">
              <a:latin typeface="+mj-ea"/>
              <a:ea typeface="+mj-ea"/>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dirty="0">
                <a:latin typeface="+mj-ea"/>
                <a:ea typeface="+mj-ea"/>
              </a:rPr>
              <a:t>为了从语言层面保障代码可靠，</a:t>
            </a:r>
            <a:r>
              <a:rPr lang="zh-CN" altLang="zh-CN" sz="1200" kern="100" dirty="0">
                <a:effectLst/>
                <a:latin typeface="+mj-ea"/>
                <a:ea typeface="+mj-ea"/>
              </a:rPr>
              <a:t>使用</a:t>
            </a:r>
            <a:r>
              <a:rPr lang="en-US" altLang="zh-CN" sz="1200" kern="100" dirty="0">
                <a:effectLst/>
                <a:latin typeface="+mj-ea"/>
                <a:ea typeface="+mj-ea"/>
              </a:rPr>
              <a:t>Rust</a:t>
            </a:r>
            <a:r>
              <a:rPr lang="zh-CN" altLang="zh-CN" sz="1200" kern="100" dirty="0">
                <a:effectLst/>
                <a:latin typeface="+mj-ea"/>
                <a:ea typeface="+mj-ea"/>
              </a:rPr>
              <a:t>语言完整实现一个</a:t>
            </a:r>
            <a:r>
              <a:rPr lang="en-US" altLang="zh-CN" sz="1200" kern="100" dirty="0">
                <a:effectLst/>
                <a:latin typeface="+mj-ea"/>
                <a:ea typeface="+mj-ea"/>
              </a:rPr>
              <a:t>Type I</a:t>
            </a:r>
            <a:r>
              <a:rPr lang="zh-CN" altLang="zh-CN" sz="1200" kern="100" dirty="0">
                <a:effectLst/>
                <a:latin typeface="+mj-ea"/>
                <a:ea typeface="+mj-ea"/>
              </a:rPr>
              <a:t>虚拟机监视器，包括异常处理、中断控制、核心调度、模拟设备等</a:t>
            </a:r>
            <a:r>
              <a:rPr lang="en-US" altLang="zh-CN" sz="1200" kern="100" dirty="0">
                <a:effectLst/>
                <a:latin typeface="+mj-ea"/>
                <a:ea typeface="+mj-ea"/>
              </a:rPr>
              <a:t>12</a:t>
            </a:r>
            <a:r>
              <a:rPr lang="zh-CN" altLang="zh-CN" sz="1200" kern="100" dirty="0">
                <a:effectLst/>
                <a:latin typeface="+mj-ea"/>
                <a:ea typeface="+mj-ea"/>
              </a:rPr>
              <a:t>个功能模块。</a:t>
            </a:r>
            <a:endParaRPr lang="en-US" altLang="zh-CN" sz="1200" kern="100" dirty="0">
              <a:effectLst/>
              <a:latin typeface="+mj-ea"/>
              <a:ea typeface="+mj-ea"/>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zh-CN" sz="1200" kern="100" dirty="0">
                <a:effectLst/>
                <a:latin typeface="+mj-ea"/>
                <a:ea typeface="+mj-ea"/>
              </a:rPr>
              <a:t>为</a:t>
            </a:r>
            <a:r>
              <a:rPr lang="zh-CN" altLang="en-US" sz="1200" kern="100" dirty="0">
                <a:effectLst/>
                <a:latin typeface="+mj-ea"/>
                <a:ea typeface="+mj-ea"/>
              </a:rPr>
              <a:t>了</a:t>
            </a:r>
            <a:r>
              <a:rPr lang="zh-CN" altLang="zh-CN" sz="1200" kern="100" dirty="0">
                <a:effectLst/>
                <a:latin typeface="+mj-ea"/>
                <a:ea typeface="+mj-ea"/>
              </a:rPr>
              <a:t>提高资源利用率，实现多种模拟设备和差异化的资源分配策略，在保障隔离性的同时满足不同虚拟机的需求。</a:t>
            </a: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zh-CN" sz="1200" kern="100" dirty="0">
                <a:effectLst/>
                <a:latin typeface="+mj-ea"/>
                <a:ea typeface="+mj-ea"/>
              </a:rPr>
              <a:t>为</a:t>
            </a:r>
            <a:r>
              <a:rPr lang="zh-CN" altLang="en-US" sz="1200" kern="100" dirty="0">
                <a:effectLst/>
                <a:latin typeface="+mj-ea"/>
                <a:ea typeface="+mj-ea"/>
              </a:rPr>
              <a:t>了</a:t>
            </a:r>
            <a:r>
              <a:rPr lang="zh-CN" altLang="zh-CN" sz="1200" kern="100" dirty="0">
                <a:effectLst/>
                <a:latin typeface="+mj-ea"/>
                <a:ea typeface="+mj-ea"/>
              </a:rPr>
              <a:t>针对性的保障</a:t>
            </a:r>
            <a:r>
              <a:rPr lang="zh-CN" altLang="en-US" sz="1200" kern="100" dirty="0">
                <a:effectLst/>
                <a:latin typeface="+mj-ea"/>
                <a:ea typeface="+mj-ea"/>
              </a:rPr>
              <a:t>实时</a:t>
            </a:r>
            <a:r>
              <a:rPr lang="zh-CN" altLang="zh-CN" sz="1200" kern="100" dirty="0">
                <a:effectLst/>
                <a:latin typeface="+mj-ea"/>
                <a:ea typeface="+mj-ea"/>
              </a:rPr>
              <a:t>虚拟机的实时需求，实现资源直通以及实时虚拟化技术。</a:t>
            </a:r>
            <a:endParaRPr lang="en-US" altLang="zh-CN" sz="1200" kern="100" dirty="0">
              <a:effectLst/>
              <a:latin typeface="+mj-ea"/>
              <a:ea typeface="+mj-ea"/>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zh-CN" sz="1200" kern="0" dirty="0">
                <a:effectLst/>
                <a:latin typeface="+mj-ea"/>
                <a:ea typeface="+mj-ea"/>
                <a:cs typeface="Times New Roman" panose="02020603050405020304" pitchFamily="18" charset="0"/>
              </a:rPr>
              <a:t>为了保障虚拟化服务的可</a:t>
            </a:r>
            <a:r>
              <a:rPr lang="zh-CN" altLang="en-US" sz="1200" kern="0" dirty="0">
                <a:effectLst/>
                <a:latin typeface="+mj-ea"/>
                <a:ea typeface="+mj-ea"/>
                <a:cs typeface="Times New Roman" panose="02020603050405020304" pitchFamily="18" charset="0"/>
              </a:rPr>
              <a:t>靠</a:t>
            </a:r>
            <a:r>
              <a:rPr lang="zh-CN" altLang="zh-CN" sz="1200" kern="0" dirty="0">
                <a:effectLst/>
                <a:latin typeface="+mj-ea"/>
                <a:ea typeface="+mj-ea"/>
                <a:cs typeface="Times New Roman" panose="02020603050405020304" pitchFamily="18" charset="0"/>
              </a:rPr>
              <a:t>性，实现了虚拟机迁移和监视器动态升级两类监视器热更新机制，提供更高效的更新方式。</a:t>
            </a:r>
            <a:endParaRPr lang="zh-CN" altLang="en-US" dirty="0">
              <a:latin typeface="+mj-ea"/>
              <a:ea typeface="+mj-ea"/>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5</a:t>
            </a:fld>
            <a:endParaRPr lang="zh-CN" altLang="en-US"/>
          </a:p>
        </p:txBody>
      </p:sp>
    </p:spTree>
    <p:extLst>
      <p:ext uri="{BB962C8B-B14F-4D97-AF65-F5344CB8AC3E}">
        <p14:creationId xmlns:p14="http://schemas.microsoft.com/office/powerpoint/2010/main" val="220936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接下来介绍一下</a:t>
            </a:r>
            <a:r>
              <a:rPr lang="en-US" altLang="zh-CN" dirty="0"/>
              <a:t>Rust-</a:t>
            </a:r>
            <a:r>
              <a:rPr lang="en-US" altLang="zh-CN" dirty="0" err="1"/>
              <a:t>Shyper</a:t>
            </a:r>
            <a:r>
              <a:rPr lang="zh-CN" altLang="en-US" dirty="0"/>
              <a:t>的整体设计</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6</a:t>
            </a:fld>
            <a:endParaRPr lang="zh-CN" altLang="en-US"/>
          </a:p>
        </p:txBody>
      </p:sp>
    </p:spTree>
    <p:extLst>
      <p:ext uri="{BB962C8B-B14F-4D97-AF65-F5344CB8AC3E}">
        <p14:creationId xmlns:p14="http://schemas.microsoft.com/office/powerpoint/2010/main" val="339342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04</a:t>
            </a:r>
            <a:r>
              <a:rPr lang="zh-CN" altLang="en-US" dirty="0"/>
              <a:t>：</a:t>
            </a:r>
            <a:r>
              <a:rPr lang="en-US" altLang="zh-CN" dirty="0"/>
              <a:t>45</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左图是</a:t>
            </a:r>
            <a:r>
              <a:rPr lang="en-US" altLang="zh-CN" dirty="0"/>
              <a:t>Rust-</a:t>
            </a:r>
            <a:r>
              <a:rPr lang="en-US" altLang="zh-CN" dirty="0" err="1"/>
              <a:t>Shyper</a:t>
            </a:r>
            <a:r>
              <a:rPr lang="zh-CN" altLang="en-US" dirty="0"/>
              <a:t>虚拟机监视器架构图，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r>
              <a:rPr lang="en-US" altLang="zh-CN" dirty="0"/>
              <a:t>)</a:t>
            </a:r>
            <a:r>
              <a:rPr lang="zh-CN" altLang="en-US" dirty="0"/>
              <a:t>最底层为</a:t>
            </a:r>
            <a:r>
              <a:rPr lang="en-US" altLang="zh-CN" dirty="0"/>
              <a:t>arm64</a:t>
            </a:r>
            <a:r>
              <a:rPr lang="zh-CN" altLang="en-US" dirty="0"/>
              <a:t>硬件平台，可以在树莓派</a:t>
            </a:r>
            <a:r>
              <a:rPr lang="en-US" altLang="zh-CN" dirty="0"/>
              <a:t>4B</a:t>
            </a:r>
            <a:r>
              <a:rPr lang="zh-CN" altLang="en-US" dirty="0"/>
              <a:t>与</a:t>
            </a:r>
            <a:r>
              <a:rPr lang="en-US" altLang="zh-CN" dirty="0"/>
              <a:t>Nidia Jetson TX2</a:t>
            </a:r>
            <a:r>
              <a:rPr lang="zh-CN" altLang="en-US" dirty="0"/>
              <a:t>平台上运行，当然我们可以基于 </a:t>
            </a:r>
            <a:r>
              <a:rPr lang="en-US" altLang="zh-CN" dirty="0" err="1"/>
              <a:t>qemu</a:t>
            </a:r>
            <a:r>
              <a:rPr lang="en-US" altLang="zh-CN" dirty="0"/>
              <a:t> </a:t>
            </a:r>
            <a:r>
              <a:rPr lang="zh-CN" altLang="en-US" dirty="0"/>
              <a:t>模拟器运行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r>
              <a:rPr lang="en-US" altLang="zh-CN" dirty="0"/>
              <a:t>)</a:t>
            </a:r>
            <a:r>
              <a:rPr lang="zh-CN" altLang="en-US" dirty="0"/>
              <a:t>中间层为虚拟机监视器</a:t>
            </a:r>
            <a:r>
              <a:rPr lang="en-US" altLang="zh-CN" dirty="0"/>
              <a:t>Hypervisor</a:t>
            </a:r>
            <a:r>
              <a:rPr lang="zh-CN" altLang="en-US" dirty="0"/>
              <a:t>层级，主要包括</a:t>
            </a:r>
            <a:r>
              <a:rPr lang="en-US" altLang="zh-CN" dirty="0"/>
              <a:t>5</a:t>
            </a:r>
            <a:r>
              <a:rPr lang="zh-CN" altLang="en-US" dirty="0"/>
              <a:t>类虚拟机陷入事件的捕获处理以及</a:t>
            </a:r>
            <a:r>
              <a:rPr lang="en-US" altLang="zh-CN" dirty="0"/>
              <a:t>12</a:t>
            </a:r>
            <a:r>
              <a:rPr lang="zh-CN" altLang="en-US" dirty="0"/>
              <a:t>个功能模块的实现。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r>
              <a:rPr lang="en-US" altLang="zh-CN" dirty="0"/>
              <a:t>)</a:t>
            </a:r>
            <a:r>
              <a:rPr lang="zh-CN" altLang="en-US" dirty="0"/>
              <a:t>最上层为虚拟机层级，</a:t>
            </a:r>
            <a:r>
              <a:rPr lang="en-US" altLang="zh-CN" dirty="0"/>
              <a:t>Rust-</a:t>
            </a:r>
            <a:r>
              <a:rPr lang="en-US" altLang="zh-CN" dirty="0" err="1"/>
              <a:t>Shyper</a:t>
            </a:r>
            <a:r>
              <a:rPr lang="zh-CN" altLang="en-US" dirty="0"/>
              <a:t>能够支持管理虚拟机、通用虚拟机、实时虚拟机三种不同类别的虚拟机，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r>
              <a:rPr lang="en-US" altLang="zh-CN" dirty="0"/>
              <a:t>)</a:t>
            </a:r>
            <a:r>
              <a:rPr lang="zh-CN" altLang="en-US" dirty="0"/>
              <a:t>为了便于对虚拟机进行创建、管理，我们实现了</a:t>
            </a:r>
            <a:r>
              <a:rPr lang="en-US" altLang="zh-CN" dirty="0"/>
              <a:t>Rust-</a:t>
            </a:r>
            <a:r>
              <a:rPr lang="en-US" altLang="zh-CN" dirty="0" err="1"/>
              <a:t>Shyper</a:t>
            </a:r>
            <a:r>
              <a:rPr lang="zh-CN" altLang="en-US" dirty="0"/>
              <a:t>专用的</a:t>
            </a:r>
            <a:r>
              <a:rPr lang="en-US" altLang="zh-CN" dirty="0" err="1"/>
              <a:t>linux</a:t>
            </a:r>
            <a:r>
              <a:rPr lang="zh-CN" altLang="en-US" dirty="0"/>
              <a:t>内核模块以及用户态命令行工具。</a:t>
            </a:r>
            <a:endParaRPr lang="en-US" altLang="zh-CN" dirty="0"/>
          </a:p>
          <a:p>
            <a:endParaRPr lang="en-US" altLang="zh-CN" dirty="0"/>
          </a:p>
          <a:p>
            <a:r>
              <a:rPr lang="en-US" altLang="zh-CN" dirty="0"/>
              <a:t>Rust-</a:t>
            </a:r>
            <a:r>
              <a:rPr lang="en-US" altLang="zh-CN" dirty="0" err="1"/>
              <a:t>Shyper</a:t>
            </a:r>
            <a:r>
              <a:rPr lang="zh-CN" altLang="en-US" dirty="0"/>
              <a:t>具有以下五个基本特点：</a:t>
            </a:r>
            <a:endParaRPr lang="en-US" altLang="zh-CN" dirty="0"/>
          </a:p>
          <a:p>
            <a:pPr marL="285750" indent="-285750" algn="just">
              <a:lnSpc>
                <a:spcPct val="130000"/>
              </a:lnSpc>
              <a:buFont typeface="Wingdings" panose="05000000000000000000" pitchFamily="2" charset="2"/>
              <a:buChar char="Ø"/>
            </a:pPr>
            <a:r>
              <a:rPr lang="zh-CN" altLang="en-US" dirty="0">
                <a:latin typeface="+mj-ea"/>
                <a:ea typeface="+mj-ea"/>
              </a:rPr>
              <a:t>基于</a:t>
            </a:r>
            <a:r>
              <a:rPr lang="en-US" altLang="zh-CN" dirty="0">
                <a:latin typeface="+mj-ea"/>
                <a:ea typeface="+mj-ea"/>
              </a:rPr>
              <a:t>Rust</a:t>
            </a:r>
            <a:r>
              <a:rPr lang="zh-CN" altLang="en-US" dirty="0">
                <a:latin typeface="+mj-ea"/>
                <a:ea typeface="+mj-ea"/>
              </a:rPr>
              <a:t>语言，</a:t>
            </a:r>
            <a:r>
              <a:rPr lang="en-US" altLang="zh-CN" dirty="0">
                <a:latin typeface="+mj-ea"/>
                <a:ea typeface="+mj-ea"/>
              </a:rPr>
              <a:t>type1</a:t>
            </a:r>
            <a:r>
              <a:rPr lang="zh-CN" altLang="en-US" dirty="0">
                <a:latin typeface="+mj-ea"/>
                <a:ea typeface="+mj-ea"/>
              </a:rPr>
              <a:t>设计，隔离性好，能够支持</a:t>
            </a:r>
            <a:r>
              <a:rPr lang="en-US" altLang="zh-CN" dirty="0">
                <a:latin typeface="+mj-ea"/>
                <a:ea typeface="+mj-ea"/>
              </a:rPr>
              <a:t>Linux</a:t>
            </a:r>
            <a:r>
              <a:rPr lang="zh-CN" altLang="en-US" dirty="0">
                <a:latin typeface="+mj-ea"/>
                <a:ea typeface="+mj-ea"/>
              </a:rPr>
              <a:t>、</a:t>
            </a:r>
            <a:r>
              <a:rPr lang="en-US" altLang="zh-CN" dirty="0">
                <a:latin typeface="+mj-ea"/>
                <a:ea typeface="+mj-ea"/>
              </a:rPr>
              <a:t>RTOS</a:t>
            </a:r>
            <a:r>
              <a:rPr lang="zh-CN" altLang="en-US" dirty="0">
                <a:latin typeface="+mj-ea"/>
                <a:ea typeface="+mj-ea"/>
              </a:rPr>
              <a:t>、裸应用等多种系统；</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能够为实时操作系统创建实时虚拟机，保障嵌入式场景的实时性能</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具备资源隔离属性</a:t>
            </a: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实现多种模拟设备，提高资源利用率</a:t>
            </a:r>
          </a:p>
          <a:p>
            <a:pPr marL="285750" indent="-285750" algn="just">
              <a:lnSpc>
                <a:spcPct val="130000"/>
              </a:lnSpc>
              <a:buFont typeface="Wingdings" panose="05000000000000000000" pitchFamily="2" charset="2"/>
              <a:buChar char="Ø"/>
            </a:pPr>
            <a:r>
              <a:rPr lang="zh-CN" altLang="en-US" dirty="0">
                <a:latin typeface="+mj-ea"/>
                <a:ea typeface="+mj-ea"/>
              </a:rPr>
              <a:t>提供虚拟机迁移机制以及本地的</a:t>
            </a:r>
            <a:r>
              <a:rPr lang="en-US" altLang="zh-CN" dirty="0">
                <a:latin typeface="+mj-ea"/>
                <a:ea typeface="+mj-ea"/>
              </a:rPr>
              <a:t>Hypervisor</a:t>
            </a:r>
            <a:r>
              <a:rPr lang="zh-CN" altLang="en-US" dirty="0">
                <a:latin typeface="+mj-ea"/>
                <a:ea typeface="+mj-ea"/>
              </a:rPr>
              <a:t>热更新机制，保障</a:t>
            </a:r>
            <a:r>
              <a:rPr lang="en-US" altLang="zh-CN" dirty="0">
                <a:latin typeface="+mj-ea"/>
                <a:ea typeface="+mj-ea"/>
              </a:rPr>
              <a:t>Hypervisor</a:t>
            </a:r>
            <a:r>
              <a:rPr lang="zh-CN" altLang="en-US" dirty="0">
                <a:latin typeface="+mj-ea"/>
                <a:ea typeface="+mj-ea"/>
              </a:rPr>
              <a:t>正常运行过程中的可靠性</a:t>
            </a:r>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7</a:t>
            </a:fld>
            <a:endParaRPr lang="zh-CN" altLang="en-US"/>
          </a:p>
        </p:txBody>
      </p:sp>
    </p:spTree>
    <p:extLst>
      <p:ext uri="{BB962C8B-B14F-4D97-AF65-F5344CB8AC3E}">
        <p14:creationId xmlns:p14="http://schemas.microsoft.com/office/powerpoint/2010/main" val="36653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接下来挑选两组功能模块介绍其在</a:t>
            </a:r>
            <a:r>
              <a:rPr lang="en-US" altLang="zh-CN" dirty="0"/>
              <a:t>AArch64</a:t>
            </a:r>
            <a:r>
              <a:rPr lang="zh-CN" altLang="en-US" dirty="0"/>
              <a:t>体系结构下的实现</a:t>
            </a:r>
            <a:endParaRPr lang="en-US" altLang="zh-CN" dirty="0"/>
          </a:p>
          <a:p>
            <a:r>
              <a:rPr lang="zh-CN" altLang="en-US" dirty="0"/>
              <a:t>首先是</a:t>
            </a:r>
            <a:r>
              <a:rPr lang="en-US" altLang="zh-CN" dirty="0"/>
              <a:t>CPU</a:t>
            </a:r>
            <a:r>
              <a:rPr lang="zh-CN" altLang="en-US" dirty="0"/>
              <a:t>虚拟化，我们抽象出 </a:t>
            </a:r>
            <a:r>
              <a:rPr lang="en-US" altLang="zh-CN" dirty="0" err="1"/>
              <a:t>vcpu</a:t>
            </a:r>
            <a:r>
              <a:rPr lang="en-US" altLang="zh-CN" dirty="0"/>
              <a:t> </a:t>
            </a:r>
            <a:r>
              <a:rPr lang="zh-CN" altLang="en-US" dirty="0"/>
              <a:t>的概念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通常来说，</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操作系统</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会将任务封装成进程或者线程，并通过调度</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算法</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实现不同任务的并发执行。</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对于虚拟机监视器而言，同一物理</a:t>
            </a:r>
            <a:r>
              <a:rPr lang="en-US" altLang="zh-CN" sz="1800" kern="0" dirty="0">
                <a:effectLst/>
                <a:latin typeface="Times New Roman" panose="02020603050405020304" pitchFamily="18" charset="0"/>
                <a:ea typeface="宋体" panose="02010600030101010101" pitchFamily="2" charset="-122"/>
              </a:rPr>
              <a:t>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上可能会同时承担多个虚拟机的计算任务，虚拟机监视器需要将处理器抽象成虚拟</a:t>
            </a:r>
            <a:r>
              <a:rPr lang="en-US" altLang="zh-CN" sz="1800" kern="0" dirty="0">
                <a:effectLst/>
                <a:latin typeface="Times New Roman" panose="02020603050405020304" pitchFamily="18" charset="0"/>
                <a:ea typeface="宋体" panose="02010600030101010101" pitchFamily="2" charset="-122"/>
              </a:rPr>
              <a:t>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vCPU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）并分配给虚拟机，由</a:t>
            </a:r>
            <a:r>
              <a:rPr lang="en-US" altLang="zh-CN" sz="1800" kern="0" dirty="0">
                <a:effectLst/>
                <a:latin typeface="Times New Roman" panose="02020603050405020304" pitchFamily="18" charset="0"/>
                <a:ea typeface="宋体" panose="02010600030101010101" pitchFamily="2" charset="-122"/>
              </a:rPr>
              <a:t>vCPU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承担虚拟机</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的计算</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任务，</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同时虚拟机监视器会以</a:t>
            </a:r>
            <a:r>
              <a:rPr lang="en-US" altLang="zh-CN" sz="1800" kern="0" dirty="0">
                <a:effectLst/>
                <a:latin typeface="Times New Roman" panose="02020603050405020304" pitchFamily="18" charset="0"/>
                <a:ea typeface="宋体" panose="02010600030101010101" pitchFamily="2" charset="-122"/>
              </a:rPr>
              <a:t>vCPU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为单位进行核心调度，从而实现在有限的</a:t>
            </a:r>
            <a:r>
              <a:rPr lang="en-US" altLang="zh-CN" sz="1800" kern="0" dirty="0">
                <a:effectLst/>
                <a:latin typeface="Times New Roman" panose="02020603050405020304" pitchFamily="18" charset="0"/>
                <a:ea typeface="宋体" panose="02010600030101010101" pitchFamily="2" charset="-122"/>
              </a:rPr>
              <a:t>CPU</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资源下</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支持</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多个虚拟机的并发执行。</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如左侧的表格所示，</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en-US" altLang="zh-CN" sz="1800" kern="0" dirty="0" err="1">
                <a:effectLst/>
                <a:latin typeface="Times New Roman" panose="02020603050405020304" pitchFamily="18" charset="0"/>
                <a:ea typeface="宋体" panose="02010600030101010101" pitchFamily="2" charset="-122"/>
                <a:cs typeface="Times New Roman" panose="02020603050405020304" pitchFamily="18" charset="0"/>
              </a:rPr>
              <a:t>Shyper</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上下文切换的场景包括特权级切换以及</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vCPU</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切换，分别需要保存</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恢复不同的上下文。</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特权级切换发生在</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种虚拟机陷入的场景下，包括数据中止异常、</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SMC</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特权请求以及中断事件。</a:t>
            </a:r>
            <a:endParaRPr lang="en-US" altLang="zh-CN" sz="1800" kern="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进程切换我们需要保持进程切换时的上下文环境，</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vCPU</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切换发生于</a:t>
            </a:r>
            <a:r>
              <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vCPU</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调度的场景。</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vCPU</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调度由</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EL2</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层级的时钟中断触发，调度程序会主动切换活跃</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vCPU</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为下一轮调度的</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vCPU</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，恢复其上下文</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context</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至硬件寄存器，最后返回</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EL1</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虚拟机层级执行新</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vCPU</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上的计算任务。</a:t>
            </a:r>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8</a:t>
            </a:fld>
            <a:endParaRPr lang="zh-CN" altLang="en-US"/>
          </a:p>
        </p:txBody>
      </p:sp>
    </p:spTree>
    <p:extLst>
      <p:ext uri="{BB962C8B-B14F-4D97-AF65-F5344CB8AC3E}">
        <p14:creationId xmlns:p14="http://schemas.microsoft.com/office/powerpoint/2010/main" val="3039106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07:00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Rust-</a:t>
            </a:r>
            <a:r>
              <a:rPr lang="en-US" altLang="zh-CN" dirty="0" err="1"/>
              <a:t>Shyper</a:t>
            </a:r>
            <a:r>
              <a:rPr lang="zh-CN" altLang="en-US" dirty="0"/>
              <a:t>的内存虚拟化基于</a:t>
            </a:r>
            <a:r>
              <a:rPr lang="en-US" altLang="zh-CN" dirty="0"/>
              <a:t>Arm64</a:t>
            </a:r>
            <a:r>
              <a:rPr lang="zh-CN" altLang="en-US" dirty="0"/>
              <a:t>体系结构</a:t>
            </a:r>
            <a:r>
              <a:rPr lang="zh-CN" altLang="zh-CN" dirty="0"/>
              <a:t>提供的两个不同阶段的地址翻译来实现的。</a:t>
            </a:r>
            <a:endParaRPr lang="en-US" altLang="zh-CN" dirty="0"/>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在两</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阶段地址翻译</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模型中，虚拟机的虚拟地址</a:t>
            </a:r>
            <a:r>
              <a:rPr lang="en-US" altLang="zh-CN" sz="1800" kern="0" dirty="0">
                <a:effectLst/>
                <a:latin typeface="Times New Roman" panose="02020603050405020304" pitchFamily="18" charset="0"/>
                <a:ea typeface="宋体" panose="02010600030101010101" pitchFamily="2" charset="-122"/>
              </a:rPr>
              <a:t>GVA</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经过第一轮地址翻译后得到中间物理地址</a:t>
            </a:r>
            <a:r>
              <a:rPr lang="en-US" altLang="zh-CN" sz="1800" kern="0" dirty="0">
                <a:effectLst/>
                <a:latin typeface="Times New Roman" panose="02020603050405020304" pitchFamily="18" charset="0"/>
                <a:ea typeface="宋体" panose="02010600030101010101" pitchFamily="2" charset="-122"/>
              </a:rPr>
              <a:t>IPA</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中间物理地址</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并非最终的物理地址，仍需经过第二轮地址翻译后才能得到用于访存的物理地址。</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其中第一轮地址翻译所采用的页表由虚拟机提供，从而保留了虚拟机内存管理的能力；第二轮地址翻译所采用的页表由</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提供，以此控制上层虚拟机的内存视图，达到虚拟机间内存隔离的目的。</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通过对第二阶段地址翻译页表的配置，</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可以在保障</a:t>
            </a:r>
            <a:r>
              <a:rPr lang="zh-CN" altLang="en-US" sz="1800" kern="100" dirty="0">
                <a:effectLst/>
                <a:latin typeface="Times New Roman" panose="02020603050405020304" pitchFamily="18" charset="0"/>
                <a:ea typeface="宋体" panose="02010600030101010101" pitchFamily="2" charset="-122"/>
              </a:rPr>
              <a:t>内存</a:t>
            </a:r>
            <a:r>
              <a:rPr lang="zh-CN" altLang="zh-CN" sz="1800" kern="100" dirty="0">
                <a:effectLst/>
                <a:latin typeface="Times New Roman" panose="02020603050405020304" pitchFamily="18" charset="0"/>
                <a:ea typeface="宋体" panose="02010600030101010101" pitchFamily="2" charset="-122"/>
              </a:rPr>
              <a:t>隔离的同时，实现虚拟机间共享内存的效果。共享内存机制是</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实现的高效通信方式，能够完成</a:t>
            </a:r>
            <a:r>
              <a:rPr lang="en-US" altLang="zh-CN" sz="1800" kern="100" dirty="0">
                <a:effectLst/>
                <a:latin typeface="Times New Roman" panose="02020603050405020304" pitchFamily="18" charset="0"/>
                <a:ea typeface="宋体" panose="02010600030101010101" pitchFamily="2" charset="-122"/>
              </a:rPr>
              <a:t>VM</a:t>
            </a:r>
            <a:r>
              <a:rPr lang="zh-CN" altLang="zh-CN" sz="1800" kern="100" dirty="0">
                <a:effectLst/>
                <a:latin typeface="Times New Roman" panose="02020603050405020304" pitchFamily="18" charset="0"/>
                <a:ea typeface="宋体" panose="02010600030101010101" pitchFamily="2" charset="-122"/>
              </a:rPr>
              <a:t>与</a:t>
            </a:r>
            <a:r>
              <a:rPr lang="en-US" altLang="zh-CN" sz="1800" kern="100" dirty="0">
                <a:effectLst/>
                <a:latin typeface="Times New Roman" panose="02020603050405020304" pitchFamily="18" charset="0"/>
                <a:ea typeface="宋体" panose="02010600030101010101" pitchFamily="2" charset="-122"/>
              </a:rPr>
              <a:t>VM</a:t>
            </a:r>
            <a:r>
              <a:rPr lang="zh-CN" altLang="zh-CN" sz="1800" kern="100" dirty="0">
                <a:effectLst/>
                <a:latin typeface="Times New Roman" panose="02020603050405020304" pitchFamily="18" charset="0"/>
                <a:ea typeface="宋体" panose="02010600030101010101" pitchFamily="2" charset="-122"/>
              </a:rPr>
              <a:t>间、</a:t>
            </a:r>
            <a:r>
              <a:rPr lang="en-US" altLang="zh-CN" sz="1800" kern="100" dirty="0">
                <a:effectLst/>
                <a:latin typeface="Times New Roman" panose="02020603050405020304" pitchFamily="18" charset="0"/>
                <a:ea typeface="宋体" panose="02010600030101010101" pitchFamily="2" charset="-122"/>
              </a:rPr>
              <a:t>VM</a:t>
            </a:r>
            <a:r>
              <a:rPr lang="zh-CN" altLang="zh-CN" sz="1800" kern="100" dirty="0">
                <a:effectLst/>
                <a:latin typeface="Times New Roman" panose="02020603050405020304" pitchFamily="18" charset="0"/>
                <a:ea typeface="宋体" panose="02010600030101010101" pitchFamily="2" charset="-122"/>
              </a:rPr>
              <a:t>与虚拟机监视器间的高速数据传输，在</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zh-CN" altLang="zh-CN" sz="1800" kern="100" dirty="0">
                <a:effectLst/>
                <a:latin typeface="Times New Roman" panose="02020603050405020304" pitchFamily="18" charset="0"/>
                <a:ea typeface="宋体" panose="02010600030101010101" pitchFamily="2" charset="-122"/>
              </a:rPr>
              <a:t>热更新机制中被广泛使用。</a:t>
            </a:r>
          </a:p>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9</a:t>
            </a:fld>
            <a:endParaRPr lang="zh-CN" altLang="en-US"/>
          </a:p>
        </p:txBody>
      </p:sp>
    </p:spTree>
    <p:extLst>
      <p:ext uri="{BB962C8B-B14F-4D97-AF65-F5344CB8AC3E}">
        <p14:creationId xmlns:p14="http://schemas.microsoft.com/office/powerpoint/2010/main" val="12633150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856724-3157-4233-A738-FDDAC8235C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898" r="19717"/>
          <a:stretch/>
        </p:blipFill>
        <p:spPr>
          <a:xfrm>
            <a:off x="-5505" y="0"/>
            <a:ext cx="5199786" cy="7019420"/>
          </a:xfrm>
          <a:prstGeom prst="parallelogram">
            <a:avLst/>
          </a:prstGeom>
        </p:spPr>
      </p:pic>
      <p:cxnSp>
        <p:nvCxnSpPr>
          <p:cNvPr id="54" name="直接连接符 53">
            <a:extLst>
              <a:ext uri="{FF2B5EF4-FFF2-40B4-BE49-F238E27FC236}">
                <a16:creationId xmlns:a16="http://schemas.microsoft.com/office/drawing/2014/main" id="{57555536-8985-4418-9A40-F68D1E319496}"/>
              </a:ext>
            </a:extLst>
          </p:cNvPr>
          <p:cNvCxnSpPr>
            <a:cxnSpLocks/>
          </p:cNvCxnSpPr>
          <p:nvPr userDrawn="1"/>
        </p:nvCxnSpPr>
        <p:spPr>
          <a:xfrm>
            <a:off x="10267418" y="3517444"/>
            <a:ext cx="121579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7CA697CC-6610-44FD-BF4C-FB7A50E284AE}"/>
              </a:ext>
            </a:extLst>
          </p:cNvPr>
          <p:cNvSpPr>
            <a:spLocks noGrp="1"/>
          </p:cNvSpPr>
          <p:nvPr>
            <p:ph type="body" sz="quarter" idx="10" hasCustomPrompt="1"/>
          </p:nvPr>
        </p:nvSpPr>
        <p:spPr>
          <a:xfrm>
            <a:off x="5181680" y="1937822"/>
            <a:ext cx="6301532" cy="701731"/>
          </a:xfrm>
          <a:noFill/>
        </p:spPr>
        <p:txBody>
          <a:bodyPr wrap="square" lIns="0" rIns="0" rtlCol="0">
            <a:spAutoFit/>
          </a:bodyPr>
          <a:lstStyle>
            <a:lvl1pPr marL="0" indent="0" algn="r">
              <a:buFontTx/>
              <a:buNone/>
              <a:defRPr lang="zh-CN" altLang="en-US" sz="4400" b="1" spc="300" dirty="0" smtClean="0">
                <a:solidFill>
                  <a:schemeClr val="accent1"/>
                </a:solidFill>
                <a:latin typeface="+mj-ea"/>
                <a:ea typeface="+mj-ea"/>
              </a:defRPr>
            </a:lvl1pPr>
          </a:lstStyle>
          <a:p>
            <a:pPr algn="r"/>
            <a:r>
              <a:rPr lang="zh-CN" altLang="en-US" sz="4400" b="1" spc="300" dirty="0">
                <a:solidFill>
                  <a:schemeClr val="accent1"/>
                </a:solidFill>
                <a:latin typeface="+mj-ea"/>
                <a:ea typeface="+mj-ea"/>
              </a:rPr>
              <a:t>毕业课题</a:t>
            </a:r>
            <a:endParaRPr lang="en-US" altLang="zh-CN" sz="4400" b="1" spc="300" dirty="0">
              <a:solidFill>
                <a:schemeClr val="accent1"/>
              </a:solidFill>
              <a:latin typeface="+mj-ea"/>
              <a:ea typeface="+mj-ea"/>
            </a:endParaRPr>
          </a:p>
        </p:txBody>
      </p:sp>
      <p:sp>
        <p:nvSpPr>
          <p:cNvPr id="57" name="文本占位符 56">
            <a:extLst>
              <a:ext uri="{FF2B5EF4-FFF2-40B4-BE49-F238E27FC236}">
                <a16:creationId xmlns:a16="http://schemas.microsoft.com/office/drawing/2014/main" id="{B20B66E4-EDD4-47CB-A4C8-200FD2E911DD}"/>
              </a:ext>
            </a:extLst>
          </p:cNvPr>
          <p:cNvSpPr>
            <a:spLocks noGrp="1"/>
          </p:cNvSpPr>
          <p:nvPr>
            <p:ph type="body" sz="quarter" idx="11" hasCustomPrompt="1"/>
          </p:nvPr>
        </p:nvSpPr>
        <p:spPr>
          <a:xfrm>
            <a:off x="5181678" y="4200515"/>
            <a:ext cx="6301532" cy="315214"/>
          </a:xfrm>
        </p:spPr>
        <p:txBody>
          <a:bodyPr>
            <a:normAutofit/>
          </a:bodyPr>
          <a:lstStyle>
            <a:lvl1pPr marL="0" indent="0" algn="r">
              <a:buFontTx/>
              <a:buNone/>
              <a:defRPr lang="zh-CN" altLang="en-US" sz="1800" b="1" kern="1200" spc="300" dirty="0" smtClean="0">
                <a:solidFill>
                  <a:schemeClr val="accent1"/>
                </a:solidFill>
                <a:latin typeface="+mn-ea"/>
                <a:ea typeface="+mn-ea"/>
                <a:cs typeface="+mn-cs"/>
              </a:defRPr>
            </a:lvl1pPr>
          </a:lstStyle>
          <a:p>
            <a:pPr algn="r"/>
            <a:r>
              <a:rPr lang="zh-CN" altLang="en-US" b="1" spc="300" dirty="0">
                <a:solidFill>
                  <a:schemeClr val="accent1"/>
                </a:solidFill>
                <a:latin typeface="+mn-ea"/>
              </a:rPr>
              <a:t>答辩人：</a:t>
            </a:r>
            <a:r>
              <a:rPr lang="en-US" altLang="zh-CN" b="1" spc="300" dirty="0">
                <a:solidFill>
                  <a:schemeClr val="accent1"/>
                </a:solidFill>
                <a:latin typeface="+mn-ea"/>
              </a:rPr>
              <a:t>XXX</a:t>
            </a:r>
          </a:p>
        </p:txBody>
      </p:sp>
      <p:sp>
        <p:nvSpPr>
          <p:cNvPr id="60" name="文本占位符 56">
            <a:extLst>
              <a:ext uri="{FF2B5EF4-FFF2-40B4-BE49-F238E27FC236}">
                <a16:creationId xmlns:a16="http://schemas.microsoft.com/office/drawing/2014/main" id="{F20849D7-420D-4388-8E61-A73EDA592B34}"/>
              </a:ext>
            </a:extLst>
          </p:cNvPr>
          <p:cNvSpPr>
            <a:spLocks noGrp="1"/>
          </p:cNvSpPr>
          <p:nvPr>
            <p:ph type="body" sz="quarter" idx="12" hasCustomPrompt="1"/>
          </p:nvPr>
        </p:nvSpPr>
        <p:spPr>
          <a:xfrm>
            <a:off x="5194281" y="4534708"/>
            <a:ext cx="6301532" cy="315214"/>
          </a:xfrm>
        </p:spPr>
        <p:txBody>
          <a:bodyPr>
            <a:normAutofit/>
          </a:bodyPr>
          <a:lstStyle>
            <a:lvl1pPr marL="0" indent="0" algn="r">
              <a:buFontTx/>
              <a:buNone/>
              <a:defRPr lang="zh-CN" altLang="en-US" sz="1800" b="1" kern="1200" spc="300" dirty="0" smtClean="0">
                <a:solidFill>
                  <a:schemeClr val="accent1"/>
                </a:solidFill>
                <a:latin typeface="+mn-ea"/>
                <a:ea typeface="+mn-ea"/>
                <a:cs typeface="+mn-cs"/>
              </a:defRPr>
            </a:lvl1pPr>
          </a:lstStyle>
          <a:p>
            <a:pPr algn="r"/>
            <a:r>
              <a:rPr lang="zh-CN" altLang="en-US" b="1" spc="300" dirty="0">
                <a:solidFill>
                  <a:schemeClr val="accent1"/>
                </a:solidFill>
                <a:latin typeface="+mn-ea"/>
              </a:rPr>
              <a:t>指导老师：</a:t>
            </a:r>
            <a:r>
              <a:rPr lang="en-US" altLang="zh-CN" b="1" spc="300" dirty="0">
                <a:solidFill>
                  <a:schemeClr val="accent1"/>
                </a:solidFill>
                <a:latin typeface="+mn-ea"/>
              </a:rPr>
              <a:t>XXX</a:t>
            </a:r>
            <a:endParaRPr lang="zh-CN" altLang="en-US" b="1" spc="300" dirty="0">
              <a:solidFill>
                <a:schemeClr val="accent1"/>
              </a:solidFill>
              <a:latin typeface="+mn-ea"/>
            </a:endParaRPr>
          </a:p>
        </p:txBody>
      </p:sp>
      <p:sp>
        <p:nvSpPr>
          <p:cNvPr id="61" name="文本占位符 2">
            <a:extLst>
              <a:ext uri="{FF2B5EF4-FFF2-40B4-BE49-F238E27FC236}">
                <a16:creationId xmlns:a16="http://schemas.microsoft.com/office/drawing/2014/main" id="{29000849-C90B-4709-8878-540FF7121E56}"/>
              </a:ext>
            </a:extLst>
          </p:cNvPr>
          <p:cNvSpPr>
            <a:spLocks noGrp="1"/>
          </p:cNvSpPr>
          <p:nvPr>
            <p:ph type="body" sz="quarter" idx="13" hasCustomPrompt="1"/>
          </p:nvPr>
        </p:nvSpPr>
        <p:spPr>
          <a:xfrm>
            <a:off x="5181678" y="2708914"/>
            <a:ext cx="6301532" cy="701731"/>
          </a:xfrm>
          <a:noFill/>
        </p:spPr>
        <p:txBody>
          <a:bodyPr wrap="square" lIns="0" rIns="0" rtlCol="0">
            <a:spAutoFit/>
          </a:bodyPr>
          <a:lstStyle>
            <a:lvl1pPr marL="0" indent="0" algn="r">
              <a:buFontTx/>
              <a:buNone/>
              <a:defRPr lang="zh-CN" altLang="en-US" sz="4400" b="1" spc="300" dirty="0" smtClean="0">
                <a:solidFill>
                  <a:schemeClr val="accent1"/>
                </a:solidFill>
                <a:latin typeface="+mj-ea"/>
                <a:ea typeface="+mj-ea"/>
              </a:defRPr>
            </a:lvl1pPr>
          </a:lstStyle>
          <a:p>
            <a:pPr algn="r"/>
            <a:r>
              <a:rPr lang="zh-CN" altLang="en-US" sz="4400" b="1" spc="300" dirty="0">
                <a:solidFill>
                  <a:schemeClr val="accent1"/>
                </a:solidFill>
                <a:latin typeface="+mj-ea"/>
                <a:ea typeface="+mj-ea"/>
              </a:rPr>
              <a:t>论文答辩</a:t>
            </a:r>
            <a:r>
              <a:rPr lang="en-US" altLang="zh-CN" sz="4400" b="1" spc="300" dirty="0">
                <a:solidFill>
                  <a:schemeClr val="accent1"/>
                </a:solidFill>
                <a:latin typeface="+mj-ea"/>
                <a:ea typeface="+mj-ea"/>
              </a:rPr>
              <a:t>PPT</a:t>
            </a:r>
            <a:r>
              <a:rPr lang="zh-CN" altLang="en-US" sz="4400" b="1" spc="300" dirty="0">
                <a:solidFill>
                  <a:schemeClr val="accent1"/>
                </a:solidFill>
                <a:latin typeface="+mj-ea"/>
                <a:ea typeface="+mj-ea"/>
              </a:rPr>
              <a:t>模板</a:t>
            </a:r>
          </a:p>
        </p:txBody>
      </p:sp>
      <p:sp>
        <p:nvSpPr>
          <p:cNvPr id="64" name="平行四边形 63">
            <a:extLst>
              <a:ext uri="{FF2B5EF4-FFF2-40B4-BE49-F238E27FC236}">
                <a16:creationId xmlns:a16="http://schemas.microsoft.com/office/drawing/2014/main" id="{501956A7-8503-4BB3-B8E9-734A591B3FB0}"/>
              </a:ext>
            </a:extLst>
          </p:cNvPr>
          <p:cNvSpPr/>
          <p:nvPr userDrawn="1"/>
        </p:nvSpPr>
        <p:spPr>
          <a:xfrm>
            <a:off x="662449" y="1386541"/>
            <a:ext cx="4466907" cy="1055243"/>
          </a:xfrm>
          <a:prstGeom prst="parallelogram">
            <a:avLst>
              <a:gd name="adj" fmla="val 190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grpSp>
        <p:nvGrpSpPr>
          <p:cNvPr id="8"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8C29F0B-2B47-417A-8A37-9E156515AC2A}"/>
              </a:ext>
            </a:extLst>
          </p:cNvPr>
          <p:cNvGrpSpPr>
            <a:grpSpLocks noChangeAspect="1"/>
          </p:cNvGrpSpPr>
          <p:nvPr userDrawn="1">
            <p:custDataLst>
              <p:tags r:id="rId1"/>
            </p:custDataLst>
          </p:nvPr>
        </p:nvGrpSpPr>
        <p:grpSpPr>
          <a:xfrm>
            <a:off x="944058" y="1555419"/>
            <a:ext cx="3949906" cy="733268"/>
            <a:chOff x="3497261" y="2746242"/>
            <a:chExt cx="7298696" cy="1354943"/>
          </a:xfrm>
          <a:solidFill>
            <a:schemeClr val="bg1"/>
          </a:solidFill>
        </p:grpSpPr>
        <p:grpSp>
          <p:nvGrpSpPr>
            <p:cNvPr id="9" name="ïşļíḓê">
              <a:extLst>
                <a:ext uri="{FF2B5EF4-FFF2-40B4-BE49-F238E27FC236}">
                  <a16:creationId xmlns:a16="http://schemas.microsoft.com/office/drawing/2014/main" id="{B19B8C47-9863-42E4-965C-4C61076B5AC5}"/>
                </a:ext>
              </a:extLst>
            </p:cNvPr>
            <p:cNvGrpSpPr/>
            <p:nvPr/>
          </p:nvGrpSpPr>
          <p:grpSpPr>
            <a:xfrm>
              <a:off x="3497261" y="2746242"/>
              <a:ext cx="7298696" cy="1095599"/>
              <a:chOff x="4535488" y="3019425"/>
              <a:chExt cx="4378326" cy="657226"/>
            </a:xfrm>
            <a:grpFill/>
          </p:grpSpPr>
          <p:sp>
            <p:nvSpPr>
              <p:cNvPr id="31" name="îṥļiďe">
                <a:extLst>
                  <a:ext uri="{FF2B5EF4-FFF2-40B4-BE49-F238E27FC236}">
                    <a16:creationId xmlns:a16="http://schemas.microsoft.com/office/drawing/2014/main" id="{E8784B6C-5E27-4B29-9496-1A0E5265C321}"/>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2" name="íŝļíḍê">
                <a:extLst>
                  <a:ext uri="{FF2B5EF4-FFF2-40B4-BE49-F238E27FC236}">
                    <a16:creationId xmlns:a16="http://schemas.microsoft.com/office/drawing/2014/main" id="{0B1C4FC5-BA30-4E4F-BCD6-DAF59C996B2A}"/>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3" name="íşḷiḋe">
                <a:extLst>
                  <a:ext uri="{FF2B5EF4-FFF2-40B4-BE49-F238E27FC236}">
                    <a16:creationId xmlns:a16="http://schemas.microsoft.com/office/drawing/2014/main" id="{7FFAA749-0991-4E02-927A-367C74F76D52}"/>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4" name="iṩ1îdê">
                <a:extLst>
                  <a:ext uri="{FF2B5EF4-FFF2-40B4-BE49-F238E27FC236}">
                    <a16:creationId xmlns:a16="http://schemas.microsoft.com/office/drawing/2014/main" id="{380CE2F3-9D66-4E83-B86B-F23425659C86}"/>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5" name="isļïḍe">
                <a:extLst>
                  <a:ext uri="{FF2B5EF4-FFF2-40B4-BE49-F238E27FC236}">
                    <a16:creationId xmlns:a16="http://schemas.microsoft.com/office/drawing/2014/main" id="{28B5C7A1-F2B8-423D-829A-49C52D488848}"/>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6" name="íṣḷíḋê">
                <a:extLst>
                  <a:ext uri="{FF2B5EF4-FFF2-40B4-BE49-F238E27FC236}">
                    <a16:creationId xmlns:a16="http://schemas.microsoft.com/office/drawing/2014/main" id="{BA88EB7C-EF97-4CC7-9B82-B862CF7A611C}"/>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7" name="iṧľïdé">
                <a:extLst>
                  <a:ext uri="{FF2B5EF4-FFF2-40B4-BE49-F238E27FC236}">
                    <a16:creationId xmlns:a16="http://schemas.microsoft.com/office/drawing/2014/main" id="{71E06BFD-3552-4A15-AD3A-C35B94FC952B}"/>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8" name="ïṡḷïḓé">
                <a:extLst>
                  <a:ext uri="{FF2B5EF4-FFF2-40B4-BE49-F238E27FC236}">
                    <a16:creationId xmlns:a16="http://schemas.microsoft.com/office/drawing/2014/main" id="{0A561A84-CEAA-4BCB-91C9-FC55D7B613E1}"/>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9" name="îṥ1ïḋè">
                <a:extLst>
                  <a:ext uri="{FF2B5EF4-FFF2-40B4-BE49-F238E27FC236}">
                    <a16:creationId xmlns:a16="http://schemas.microsoft.com/office/drawing/2014/main" id="{CA892DEB-F875-4721-9973-0E9645689CF3}"/>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0" name="ïsľîdé">
                <a:extLst>
                  <a:ext uri="{FF2B5EF4-FFF2-40B4-BE49-F238E27FC236}">
                    <a16:creationId xmlns:a16="http://schemas.microsoft.com/office/drawing/2014/main" id="{CFCFC062-20F6-47F1-93DC-FCD14DB482D8}"/>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1" name="íṩlíďê">
                <a:extLst>
                  <a:ext uri="{FF2B5EF4-FFF2-40B4-BE49-F238E27FC236}">
                    <a16:creationId xmlns:a16="http://schemas.microsoft.com/office/drawing/2014/main" id="{6738192F-B338-4400-813A-77AE30BF28DD}"/>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2" name="işḷïďè">
                <a:extLst>
                  <a:ext uri="{FF2B5EF4-FFF2-40B4-BE49-F238E27FC236}">
                    <a16:creationId xmlns:a16="http://schemas.microsoft.com/office/drawing/2014/main" id="{00DB3A7B-E9BE-4B3C-893F-BCCE93451006}"/>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3" name="îṡlíḑê">
                <a:extLst>
                  <a:ext uri="{FF2B5EF4-FFF2-40B4-BE49-F238E27FC236}">
                    <a16:creationId xmlns:a16="http://schemas.microsoft.com/office/drawing/2014/main" id="{BEB562E3-FDD9-4377-B5D2-FF9C4B9420EF}"/>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4" name="iṡľïḍê">
                <a:extLst>
                  <a:ext uri="{FF2B5EF4-FFF2-40B4-BE49-F238E27FC236}">
                    <a16:creationId xmlns:a16="http://schemas.microsoft.com/office/drawing/2014/main" id="{5414527F-2504-4107-896F-CA3E1FB06637}"/>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5" name="iṥľíḑe">
                <a:extLst>
                  <a:ext uri="{FF2B5EF4-FFF2-40B4-BE49-F238E27FC236}">
                    <a16:creationId xmlns:a16="http://schemas.microsoft.com/office/drawing/2014/main" id="{59462E57-5E13-4B5D-B44D-DAA35D13EB21}"/>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6" name="íṥḷîḍé">
                <a:extLst>
                  <a:ext uri="{FF2B5EF4-FFF2-40B4-BE49-F238E27FC236}">
                    <a16:creationId xmlns:a16="http://schemas.microsoft.com/office/drawing/2014/main" id="{DE47170E-052F-4F24-8AEF-4CAB01C07BD0}"/>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7" name="íṩľiḓé">
                <a:extLst>
                  <a:ext uri="{FF2B5EF4-FFF2-40B4-BE49-F238E27FC236}">
                    <a16:creationId xmlns:a16="http://schemas.microsoft.com/office/drawing/2014/main" id="{8D9EAC3C-251D-4E50-A4FA-E9816DBF9E9E}"/>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8" name="ïŝļîdê">
                <a:extLst>
                  <a:ext uri="{FF2B5EF4-FFF2-40B4-BE49-F238E27FC236}">
                    <a16:creationId xmlns:a16="http://schemas.microsoft.com/office/drawing/2014/main" id="{BE241266-9CD4-451C-8172-BC2F4092BA70}"/>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9" name="iṡľîḑé">
                <a:extLst>
                  <a:ext uri="{FF2B5EF4-FFF2-40B4-BE49-F238E27FC236}">
                    <a16:creationId xmlns:a16="http://schemas.microsoft.com/office/drawing/2014/main" id="{9D49F9AF-0675-47CC-82E5-E6A14E4A93B3}"/>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50" name="iṩ1íḋè">
                <a:extLst>
                  <a:ext uri="{FF2B5EF4-FFF2-40B4-BE49-F238E27FC236}">
                    <a16:creationId xmlns:a16="http://schemas.microsoft.com/office/drawing/2014/main" id="{B30602B5-84BF-495F-8B2C-56C9F7D991DE}"/>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51" name="íṣľíḍè">
                <a:extLst>
                  <a:ext uri="{FF2B5EF4-FFF2-40B4-BE49-F238E27FC236}">
                    <a16:creationId xmlns:a16="http://schemas.microsoft.com/office/drawing/2014/main" id="{806D42AA-D5CF-45BF-BE70-6B95556F7302}"/>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nvGrpSpPr>
            <p:cNvPr id="13" name="íṥľíḓé">
              <a:extLst>
                <a:ext uri="{FF2B5EF4-FFF2-40B4-BE49-F238E27FC236}">
                  <a16:creationId xmlns:a16="http://schemas.microsoft.com/office/drawing/2014/main" id="{30C258CF-1C5D-4375-998B-69EB982ED521}"/>
                </a:ext>
              </a:extLst>
            </p:cNvPr>
            <p:cNvGrpSpPr/>
            <p:nvPr/>
          </p:nvGrpSpPr>
          <p:grpSpPr>
            <a:xfrm>
              <a:off x="3645458" y="3873595"/>
              <a:ext cx="7018182" cy="227590"/>
              <a:chOff x="4624388" y="3695700"/>
              <a:chExt cx="4210051" cy="136526"/>
            </a:xfrm>
            <a:grpFill/>
          </p:grpSpPr>
          <p:sp>
            <p:nvSpPr>
              <p:cNvPr id="14" name="îš1îde">
                <a:extLst>
                  <a:ext uri="{FF2B5EF4-FFF2-40B4-BE49-F238E27FC236}">
                    <a16:creationId xmlns:a16="http://schemas.microsoft.com/office/drawing/2014/main" id="{F1A96756-87A9-4A1D-82CA-69FA1712C3C7}"/>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5" name="íSļïďé">
                <a:extLst>
                  <a:ext uri="{FF2B5EF4-FFF2-40B4-BE49-F238E27FC236}">
                    <a16:creationId xmlns:a16="http://schemas.microsoft.com/office/drawing/2014/main" id="{D58800CB-0724-429E-ACB3-46AC4C83162E}"/>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6" name="íṥľîḍe">
                <a:extLst>
                  <a:ext uri="{FF2B5EF4-FFF2-40B4-BE49-F238E27FC236}">
                    <a16:creationId xmlns:a16="http://schemas.microsoft.com/office/drawing/2014/main" id="{A401AD8B-1BD5-445C-BDC5-31EBF3EC50A0}"/>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7" name="îṧ1iḍê">
                <a:extLst>
                  <a:ext uri="{FF2B5EF4-FFF2-40B4-BE49-F238E27FC236}">
                    <a16:creationId xmlns:a16="http://schemas.microsoft.com/office/drawing/2014/main" id="{15929E5C-4AB2-43BB-96BE-4AFA6966F5AB}"/>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8" name="îšlïḓe">
                <a:extLst>
                  <a:ext uri="{FF2B5EF4-FFF2-40B4-BE49-F238E27FC236}">
                    <a16:creationId xmlns:a16="http://schemas.microsoft.com/office/drawing/2014/main" id="{AED696CF-7DC0-407D-99EB-616B4547A784}"/>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9" name="iṩľiďe">
                <a:extLst>
                  <a:ext uri="{FF2B5EF4-FFF2-40B4-BE49-F238E27FC236}">
                    <a16:creationId xmlns:a16="http://schemas.microsoft.com/office/drawing/2014/main" id="{1B68DAEA-D9CE-4F67-B4E3-1D6FA7E5C06C}"/>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 name="ïṩlíḋè">
                <a:extLst>
                  <a:ext uri="{FF2B5EF4-FFF2-40B4-BE49-F238E27FC236}">
                    <a16:creationId xmlns:a16="http://schemas.microsoft.com/office/drawing/2014/main" id="{D0FC74D6-E78F-4B21-A762-9A5800466CF3}"/>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 name="iṩľíḋé">
                <a:extLst>
                  <a:ext uri="{FF2B5EF4-FFF2-40B4-BE49-F238E27FC236}">
                    <a16:creationId xmlns:a16="http://schemas.microsoft.com/office/drawing/2014/main" id="{C9F40F49-5D80-4D29-B649-FAA9C6B63474}"/>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 name="iṧlíḓé">
                <a:extLst>
                  <a:ext uri="{FF2B5EF4-FFF2-40B4-BE49-F238E27FC236}">
                    <a16:creationId xmlns:a16="http://schemas.microsoft.com/office/drawing/2014/main" id="{6E425572-73BF-4E62-9D10-F1931074C190}"/>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 name="íṥľide">
                <a:extLst>
                  <a:ext uri="{FF2B5EF4-FFF2-40B4-BE49-F238E27FC236}">
                    <a16:creationId xmlns:a16="http://schemas.microsoft.com/office/drawing/2014/main" id="{21183790-1C56-420D-9D97-ACA4EDB96824}"/>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4" name="ïṩlîḑè">
                <a:extLst>
                  <a:ext uri="{FF2B5EF4-FFF2-40B4-BE49-F238E27FC236}">
                    <a16:creationId xmlns:a16="http://schemas.microsoft.com/office/drawing/2014/main" id="{FEB953B7-5E49-48FF-8F0C-7AB1CDEFE3D7}"/>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5" name="í$ḷiḓê">
                <a:extLst>
                  <a:ext uri="{FF2B5EF4-FFF2-40B4-BE49-F238E27FC236}">
                    <a16:creationId xmlns:a16="http://schemas.microsoft.com/office/drawing/2014/main" id="{77CFBF90-8A00-44A9-8967-A58E277AC346}"/>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6" name="ïṡļîdê">
                <a:extLst>
                  <a:ext uri="{FF2B5EF4-FFF2-40B4-BE49-F238E27FC236}">
                    <a16:creationId xmlns:a16="http://schemas.microsoft.com/office/drawing/2014/main" id="{1C5CFB9B-0291-42FE-8E3A-8B5B3E355646}"/>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7" name="ísḷíďê">
                <a:extLst>
                  <a:ext uri="{FF2B5EF4-FFF2-40B4-BE49-F238E27FC236}">
                    <a16:creationId xmlns:a16="http://schemas.microsoft.com/office/drawing/2014/main" id="{8A9361DF-F1EB-4AB7-BC3E-C263B6AFCB15}"/>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8" name="ïşḷïḑè">
                <a:extLst>
                  <a:ext uri="{FF2B5EF4-FFF2-40B4-BE49-F238E27FC236}">
                    <a16:creationId xmlns:a16="http://schemas.microsoft.com/office/drawing/2014/main" id="{79E4BF40-D353-4E2D-8505-475D5FAD2223}"/>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9" name="ïŝľiḍê">
                <a:extLst>
                  <a:ext uri="{FF2B5EF4-FFF2-40B4-BE49-F238E27FC236}">
                    <a16:creationId xmlns:a16="http://schemas.microsoft.com/office/drawing/2014/main" id="{368B85E5-2463-43D6-AFBE-5F41A3A41D9A}"/>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0" name="iṥḻïdê">
                <a:extLst>
                  <a:ext uri="{FF2B5EF4-FFF2-40B4-BE49-F238E27FC236}">
                    <a16:creationId xmlns:a16="http://schemas.microsoft.com/office/drawing/2014/main" id="{34A3662C-6C71-41E7-94B7-9705C795D64D}"/>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sp>
        <p:nvSpPr>
          <p:cNvPr id="4" name="文本占位符 56">
            <a:extLst>
              <a:ext uri="{FF2B5EF4-FFF2-40B4-BE49-F238E27FC236}">
                <a16:creationId xmlns:a16="http://schemas.microsoft.com/office/drawing/2014/main" id="{FB64A209-ABF5-F49C-CDD3-BDFAAD4E90BA}"/>
              </a:ext>
            </a:extLst>
          </p:cNvPr>
          <p:cNvSpPr>
            <a:spLocks noGrp="1"/>
          </p:cNvSpPr>
          <p:nvPr>
            <p:ph type="body" sz="quarter" idx="14" hasCustomPrompt="1"/>
          </p:nvPr>
        </p:nvSpPr>
        <p:spPr>
          <a:xfrm>
            <a:off x="5194281" y="5031715"/>
            <a:ext cx="6301532" cy="315214"/>
          </a:xfrm>
        </p:spPr>
        <p:txBody>
          <a:bodyPr>
            <a:normAutofit/>
          </a:bodyPr>
          <a:lstStyle>
            <a:lvl1pPr marL="0" indent="0" algn="r">
              <a:buFontTx/>
              <a:buNone/>
              <a:defRPr lang="zh-CN" altLang="en-US" sz="1800" b="1" kern="1200" spc="300" dirty="0" smtClean="0">
                <a:solidFill>
                  <a:schemeClr val="accent1"/>
                </a:solidFill>
                <a:latin typeface="+mn-ea"/>
                <a:ea typeface="+mn-ea"/>
                <a:cs typeface="+mn-cs"/>
              </a:defRPr>
            </a:lvl1pPr>
          </a:lstStyle>
          <a:p>
            <a:pPr algn="r"/>
            <a:r>
              <a:rPr lang="en-US" altLang="zh-CN" b="1" spc="300" dirty="0">
                <a:solidFill>
                  <a:schemeClr val="accent1"/>
                </a:solidFill>
                <a:latin typeface="+mn-ea"/>
              </a:rPr>
              <a:t>2023</a:t>
            </a:r>
            <a:r>
              <a:rPr lang="zh-CN" altLang="en-US" b="1" spc="300" dirty="0">
                <a:solidFill>
                  <a:schemeClr val="accent1"/>
                </a:solidFill>
                <a:latin typeface="+mn-ea"/>
              </a:rPr>
              <a:t>年</a:t>
            </a:r>
            <a:r>
              <a:rPr lang="en-US" altLang="zh-CN" b="1" spc="300" dirty="0">
                <a:solidFill>
                  <a:schemeClr val="accent1"/>
                </a:solidFill>
                <a:latin typeface="+mn-ea"/>
              </a:rPr>
              <a:t>3</a:t>
            </a:r>
            <a:r>
              <a:rPr lang="zh-CN" altLang="en-US" b="1" spc="300" dirty="0">
                <a:solidFill>
                  <a:schemeClr val="accent1"/>
                </a:solidFill>
                <a:latin typeface="+mn-ea"/>
              </a:rPr>
              <a:t>月</a:t>
            </a:r>
            <a:r>
              <a:rPr lang="en-US" altLang="zh-CN" b="1" spc="300" dirty="0">
                <a:solidFill>
                  <a:schemeClr val="accent1"/>
                </a:solidFill>
                <a:latin typeface="+mn-ea"/>
              </a:rPr>
              <a:t>21</a:t>
            </a:r>
            <a:r>
              <a:rPr lang="zh-CN" altLang="en-US" b="1" spc="300" dirty="0">
                <a:solidFill>
                  <a:schemeClr val="accent1"/>
                </a:solidFill>
                <a:latin typeface="+mn-ea"/>
              </a:rPr>
              <a:t>日星期二</a:t>
            </a:r>
            <a:endParaRPr lang="en-US" altLang="zh-CN" b="1" spc="300" dirty="0">
              <a:solidFill>
                <a:schemeClr val="accent1"/>
              </a:solidFill>
              <a:latin typeface="+mn-ea"/>
            </a:endParaRPr>
          </a:p>
        </p:txBody>
      </p:sp>
    </p:spTree>
    <p:extLst>
      <p:ext uri="{BB962C8B-B14F-4D97-AF65-F5344CB8AC3E}">
        <p14:creationId xmlns:p14="http://schemas.microsoft.com/office/powerpoint/2010/main" val="179841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856724-3157-4233-A738-FDDAC8235C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124" r="25371"/>
          <a:stretch/>
        </p:blipFill>
        <p:spPr>
          <a:xfrm>
            <a:off x="860611" y="0"/>
            <a:ext cx="3738283" cy="7019420"/>
          </a:xfrm>
          <a:prstGeom prst="parallelogram">
            <a:avLst>
              <a:gd name="adj" fmla="val 0"/>
            </a:avLst>
          </a:prstGeom>
        </p:spPr>
      </p:pic>
      <p:sp>
        <p:nvSpPr>
          <p:cNvPr id="3" name="泪滴形 2">
            <a:extLst>
              <a:ext uri="{FF2B5EF4-FFF2-40B4-BE49-F238E27FC236}">
                <a16:creationId xmlns:a16="http://schemas.microsoft.com/office/drawing/2014/main" id="{983EB163-18EB-4096-B427-96C6ACD6EF6E}"/>
              </a:ext>
            </a:extLst>
          </p:cNvPr>
          <p:cNvSpPr/>
          <p:nvPr userDrawn="1"/>
        </p:nvSpPr>
        <p:spPr>
          <a:xfrm>
            <a:off x="1801906" y="591707"/>
            <a:ext cx="2796988" cy="274316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52" name="文本框 51">
            <a:extLst>
              <a:ext uri="{FF2B5EF4-FFF2-40B4-BE49-F238E27FC236}">
                <a16:creationId xmlns:a16="http://schemas.microsoft.com/office/drawing/2014/main" id="{03A6A9DF-B609-4BC4-9B29-CEED1954FF1B}"/>
              </a:ext>
            </a:extLst>
          </p:cNvPr>
          <p:cNvSpPr txBox="1"/>
          <p:nvPr userDrawn="1"/>
        </p:nvSpPr>
        <p:spPr>
          <a:xfrm>
            <a:off x="2414604" y="1258850"/>
            <a:ext cx="1834681" cy="923330"/>
          </a:xfrm>
          <a:prstGeom prst="rect">
            <a:avLst/>
          </a:prstGeom>
          <a:noFill/>
        </p:spPr>
        <p:txBody>
          <a:bodyPr wrap="square" lIns="0" rIns="0" rtlCol="0">
            <a:spAutoFit/>
          </a:bodyPr>
          <a:lstStyle/>
          <a:p>
            <a:r>
              <a:rPr lang="zh-CN" altLang="en-US" sz="5400" b="1" spc="600" dirty="0">
                <a:solidFill>
                  <a:schemeClr val="bg1"/>
                </a:solidFill>
                <a:latin typeface="+mj-ea"/>
                <a:ea typeface="+mj-ea"/>
              </a:rPr>
              <a:t>目 录</a:t>
            </a:r>
          </a:p>
        </p:txBody>
      </p:sp>
      <p:sp>
        <p:nvSpPr>
          <p:cNvPr id="53" name="文本框 52">
            <a:extLst>
              <a:ext uri="{FF2B5EF4-FFF2-40B4-BE49-F238E27FC236}">
                <a16:creationId xmlns:a16="http://schemas.microsoft.com/office/drawing/2014/main" id="{D56BD210-5A98-4604-8FB6-7C2131254C5F}"/>
              </a:ext>
            </a:extLst>
          </p:cNvPr>
          <p:cNvSpPr txBox="1"/>
          <p:nvPr userDrawn="1"/>
        </p:nvSpPr>
        <p:spPr>
          <a:xfrm>
            <a:off x="2531850" y="2182180"/>
            <a:ext cx="1717435" cy="307777"/>
          </a:xfrm>
          <a:prstGeom prst="rect">
            <a:avLst/>
          </a:prstGeom>
          <a:noFill/>
        </p:spPr>
        <p:txBody>
          <a:bodyPr wrap="square" lIns="0" rIns="0" rtlCol="0">
            <a:spAutoFit/>
          </a:bodyPr>
          <a:lstStyle/>
          <a:p>
            <a:pPr algn="dist"/>
            <a:r>
              <a:rPr lang="en-US" altLang="zh-CN" sz="1400" spc="600" dirty="0">
                <a:solidFill>
                  <a:schemeClr val="bg1"/>
                </a:solidFill>
                <a:latin typeface="微软雅黑 Light" panose="020B0502040204020203" pitchFamily="34" charset="-122"/>
              </a:rPr>
              <a:t>CONTENTS</a:t>
            </a:r>
            <a:endParaRPr lang="zh-CN" altLang="en-US" sz="1600" spc="600" dirty="0">
              <a:solidFill>
                <a:schemeClr val="bg1"/>
              </a:solidFill>
              <a:latin typeface="微软雅黑 Light" panose="020B0502040204020203" pitchFamily="34" charset="-122"/>
            </a:endParaRPr>
          </a:p>
        </p:txBody>
      </p:sp>
      <p:cxnSp>
        <p:nvCxnSpPr>
          <p:cNvPr id="7" name="直接连接符 6">
            <a:extLst>
              <a:ext uri="{FF2B5EF4-FFF2-40B4-BE49-F238E27FC236}">
                <a16:creationId xmlns:a16="http://schemas.microsoft.com/office/drawing/2014/main" id="{47152754-CE53-4FC7-A6A7-4BB116F46E64}"/>
              </a:ext>
            </a:extLst>
          </p:cNvPr>
          <p:cNvCxnSpPr/>
          <p:nvPr userDrawn="1"/>
        </p:nvCxnSpPr>
        <p:spPr>
          <a:xfrm>
            <a:off x="2486289" y="2182863"/>
            <a:ext cx="169131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EF5A5E4-E590-41D8-8AF1-ABE4DF672E14}"/>
              </a:ext>
            </a:extLst>
          </p:cNvPr>
          <p:cNvCxnSpPr/>
          <p:nvPr userDrawn="1"/>
        </p:nvCxnSpPr>
        <p:spPr>
          <a:xfrm>
            <a:off x="2494998" y="2489957"/>
            <a:ext cx="169131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92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C46D9FCE-0CAE-47D6-91F2-19C9421FE31E}"/>
              </a:ext>
            </a:extLst>
          </p:cNvPr>
          <p:cNvSpPr/>
          <p:nvPr userDrawn="1"/>
        </p:nvSpPr>
        <p:spPr>
          <a:xfrm>
            <a:off x="0" y="1631852"/>
            <a:ext cx="12379569" cy="3573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pic>
        <p:nvPicPr>
          <p:cNvPr id="86" name="图片 85">
            <a:extLst>
              <a:ext uri="{FF2B5EF4-FFF2-40B4-BE49-F238E27FC236}">
                <a16:creationId xmlns:a16="http://schemas.microsoft.com/office/drawing/2014/main" id="{AD279113-2814-43D4-BBAB-F2333EA423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16" b="21438"/>
          <a:stretch/>
        </p:blipFill>
        <p:spPr>
          <a:xfrm>
            <a:off x="0" y="1638885"/>
            <a:ext cx="12192000" cy="3559127"/>
          </a:xfrm>
          <a:prstGeom prst="parallelogram">
            <a:avLst/>
          </a:prstGeom>
        </p:spPr>
      </p:pic>
      <p:sp>
        <p:nvSpPr>
          <p:cNvPr id="5" name="矩形 4">
            <a:extLst>
              <a:ext uri="{FF2B5EF4-FFF2-40B4-BE49-F238E27FC236}">
                <a16:creationId xmlns:a16="http://schemas.microsoft.com/office/drawing/2014/main" id="{FEFE6429-6BA3-44A1-9438-3959A7D097C0}"/>
              </a:ext>
            </a:extLst>
          </p:cNvPr>
          <p:cNvSpPr/>
          <p:nvPr userDrawn="1"/>
        </p:nvSpPr>
        <p:spPr>
          <a:xfrm>
            <a:off x="3124511" y="2576961"/>
            <a:ext cx="6105378" cy="2166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spc="300" dirty="0">
              <a:latin typeface="+mj-ea"/>
              <a:ea typeface="+mj-ea"/>
            </a:endParaRPr>
          </a:p>
        </p:txBody>
      </p:sp>
      <p:cxnSp>
        <p:nvCxnSpPr>
          <p:cNvPr id="8" name="直接连接符 7">
            <a:extLst>
              <a:ext uri="{FF2B5EF4-FFF2-40B4-BE49-F238E27FC236}">
                <a16:creationId xmlns:a16="http://schemas.microsoft.com/office/drawing/2014/main" id="{9F707F9A-21A3-4787-9C87-53B66C2D633A}"/>
              </a:ext>
            </a:extLst>
          </p:cNvPr>
          <p:cNvCxnSpPr>
            <a:cxnSpLocks/>
          </p:cNvCxnSpPr>
          <p:nvPr userDrawn="1"/>
        </p:nvCxnSpPr>
        <p:spPr>
          <a:xfrm>
            <a:off x="3926584" y="3505429"/>
            <a:ext cx="43733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ïsḻiḓê">
            <a:extLst>
              <a:ext uri="{FF2B5EF4-FFF2-40B4-BE49-F238E27FC236}">
                <a16:creationId xmlns:a16="http://schemas.microsoft.com/office/drawing/2014/main" id="{56D2A524-C69F-4DE4-91FC-36C354DED5CA}"/>
              </a:ext>
            </a:extLst>
          </p:cNvPr>
          <p:cNvGrpSpPr/>
          <p:nvPr userDrawn="1"/>
        </p:nvGrpSpPr>
        <p:grpSpPr>
          <a:xfrm>
            <a:off x="5462044" y="805098"/>
            <a:ext cx="1430312" cy="1438699"/>
            <a:chOff x="3275013" y="2886075"/>
            <a:chExt cx="1082675" cy="1089025"/>
          </a:xfrm>
        </p:grpSpPr>
        <p:sp>
          <p:nvSpPr>
            <p:cNvPr id="10" name="ïSḷíḑe">
              <a:extLst>
                <a:ext uri="{FF2B5EF4-FFF2-40B4-BE49-F238E27FC236}">
                  <a16:creationId xmlns:a16="http://schemas.microsoft.com/office/drawing/2014/main" id="{C615845A-D691-46C2-9028-F48864A72063}"/>
                </a:ext>
              </a:extLst>
            </p:cNvPr>
            <p:cNvSpPr/>
            <p:nvPr/>
          </p:nvSpPr>
          <p:spPr bwMode="auto">
            <a:xfrm>
              <a:off x="3275013" y="2886075"/>
              <a:ext cx="1082675" cy="10890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1" name="îṧḷîḓe">
              <a:extLst>
                <a:ext uri="{FF2B5EF4-FFF2-40B4-BE49-F238E27FC236}">
                  <a16:creationId xmlns:a16="http://schemas.microsoft.com/office/drawing/2014/main" id="{4065BAE6-623A-4357-858F-219FB1572362}"/>
                </a:ext>
              </a:extLst>
            </p:cNvPr>
            <p:cNvSpPr/>
            <p:nvPr/>
          </p:nvSpPr>
          <p:spPr bwMode="auto">
            <a:xfrm>
              <a:off x="3290888" y="2903538"/>
              <a:ext cx="1052513" cy="1058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 name="iṧļîḓè">
              <a:extLst>
                <a:ext uri="{FF2B5EF4-FFF2-40B4-BE49-F238E27FC236}">
                  <a16:creationId xmlns:a16="http://schemas.microsoft.com/office/drawing/2014/main" id="{09B1F3AB-E20E-4A07-9F14-1084DB7C99CF}"/>
                </a:ext>
              </a:extLst>
            </p:cNvPr>
            <p:cNvSpPr/>
            <p:nvPr/>
          </p:nvSpPr>
          <p:spPr bwMode="auto">
            <a:xfrm>
              <a:off x="3452813" y="3065463"/>
              <a:ext cx="730250" cy="7334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 name="í$ḻiḓê">
              <a:extLst>
                <a:ext uri="{FF2B5EF4-FFF2-40B4-BE49-F238E27FC236}">
                  <a16:creationId xmlns:a16="http://schemas.microsoft.com/office/drawing/2014/main" id="{2E92C00A-C767-4171-8996-8DED3DFE863F}"/>
                </a:ext>
              </a:extLst>
            </p:cNvPr>
            <p:cNvSpPr/>
            <p:nvPr/>
          </p:nvSpPr>
          <p:spPr bwMode="auto">
            <a:xfrm>
              <a:off x="3467101" y="3078163"/>
              <a:ext cx="701675" cy="708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 name="íŝḻîďê">
              <a:extLst>
                <a:ext uri="{FF2B5EF4-FFF2-40B4-BE49-F238E27FC236}">
                  <a16:creationId xmlns:a16="http://schemas.microsoft.com/office/drawing/2014/main" id="{7B14009D-EEE2-4AAE-8A2B-02EBDDD6B1D9}"/>
                </a:ext>
              </a:extLst>
            </p:cNvPr>
            <p:cNvSpPr/>
            <p:nvPr/>
          </p:nvSpPr>
          <p:spPr bwMode="auto">
            <a:xfrm>
              <a:off x="3703638" y="3214688"/>
              <a:ext cx="354013" cy="465138"/>
            </a:xfrm>
            <a:custGeom>
              <a:avLst/>
              <a:gdLst>
                <a:gd name="T0" fmla="*/ 223 w 223"/>
                <a:gd name="T1" fmla="*/ 0 h 293"/>
                <a:gd name="T2" fmla="*/ 220 w 223"/>
                <a:gd name="T3" fmla="*/ 0 h 293"/>
                <a:gd name="T4" fmla="*/ 0 w 223"/>
                <a:gd name="T5" fmla="*/ 103 h 293"/>
                <a:gd name="T6" fmla="*/ 83 w 223"/>
                <a:gd name="T7" fmla="*/ 115 h 293"/>
                <a:gd name="T8" fmla="*/ 29 w 223"/>
                <a:gd name="T9" fmla="*/ 293 h 293"/>
                <a:gd name="T10" fmla="*/ 223 w 223"/>
                <a:gd name="T11" fmla="*/ 0 h 293"/>
              </a:gdLst>
              <a:ahLst/>
              <a:cxnLst>
                <a:cxn ang="0">
                  <a:pos x="T0" y="T1"/>
                </a:cxn>
                <a:cxn ang="0">
                  <a:pos x="T2" y="T3"/>
                </a:cxn>
                <a:cxn ang="0">
                  <a:pos x="T4" y="T5"/>
                </a:cxn>
                <a:cxn ang="0">
                  <a:pos x="T6" y="T7"/>
                </a:cxn>
                <a:cxn ang="0">
                  <a:pos x="T8" y="T9"/>
                </a:cxn>
                <a:cxn ang="0">
                  <a:pos x="T10" y="T11"/>
                </a:cxn>
              </a:cxnLst>
              <a:rect l="0" t="0" r="r" b="b"/>
              <a:pathLst>
                <a:path w="223" h="293">
                  <a:moveTo>
                    <a:pt x="223" y="0"/>
                  </a:moveTo>
                  <a:lnTo>
                    <a:pt x="220" y="0"/>
                  </a:lnTo>
                  <a:lnTo>
                    <a:pt x="0" y="103"/>
                  </a:lnTo>
                  <a:lnTo>
                    <a:pt x="83" y="115"/>
                  </a:lnTo>
                  <a:lnTo>
                    <a:pt x="29" y="293"/>
                  </a:lnTo>
                  <a:lnTo>
                    <a:pt x="22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 name="í$ḻíďê">
              <a:extLst>
                <a:ext uri="{FF2B5EF4-FFF2-40B4-BE49-F238E27FC236}">
                  <a16:creationId xmlns:a16="http://schemas.microsoft.com/office/drawing/2014/main" id="{3E393212-5BD7-4B69-86C7-F022283BE999}"/>
                </a:ext>
              </a:extLst>
            </p:cNvPr>
            <p:cNvSpPr/>
            <p:nvPr/>
          </p:nvSpPr>
          <p:spPr bwMode="auto">
            <a:xfrm>
              <a:off x="3681413" y="3171825"/>
              <a:ext cx="153988" cy="142875"/>
            </a:xfrm>
            <a:custGeom>
              <a:avLst/>
              <a:gdLst>
                <a:gd name="T0" fmla="*/ 25 w 47"/>
                <a:gd name="T1" fmla="*/ 0 h 43"/>
                <a:gd name="T2" fmla="*/ 22 w 47"/>
                <a:gd name="T3" fmla="*/ 20 h 43"/>
                <a:gd name="T4" fmla="*/ 0 w 47"/>
                <a:gd name="T5" fmla="*/ 23 h 43"/>
                <a:gd name="T6" fmla="*/ 22 w 47"/>
                <a:gd name="T7" fmla="*/ 27 h 43"/>
                <a:gd name="T8" fmla="*/ 24 w 47"/>
                <a:gd name="T9" fmla="*/ 43 h 43"/>
                <a:gd name="T10" fmla="*/ 28 w 47"/>
                <a:gd name="T11" fmla="*/ 27 h 43"/>
                <a:gd name="T12" fmla="*/ 47 w 47"/>
                <a:gd name="T13" fmla="*/ 24 h 43"/>
                <a:gd name="T14" fmla="*/ 29 w 47"/>
                <a:gd name="T15" fmla="*/ 20 h 43"/>
                <a:gd name="T16" fmla="*/ 25 w 47"/>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3">
                  <a:moveTo>
                    <a:pt x="25" y="0"/>
                  </a:moveTo>
                  <a:cubicBezTo>
                    <a:pt x="25" y="0"/>
                    <a:pt x="21" y="18"/>
                    <a:pt x="22" y="20"/>
                  </a:cubicBezTo>
                  <a:cubicBezTo>
                    <a:pt x="22" y="20"/>
                    <a:pt x="5" y="21"/>
                    <a:pt x="0" y="23"/>
                  </a:cubicBezTo>
                  <a:cubicBezTo>
                    <a:pt x="0" y="23"/>
                    <a:pt x="5" y="26"/>
                    <a:pt x="22" y="27"/>
                  </a:cubicBezTo>
                  <a:cubicBezTo>
                    <a:pt x="22" y="27"/>
                    <a:pt x="22" y="38"/>
                    <a:pt x="24" y="43"/>
                  </a:cubicBezTo>
                  <a:cubicBezTo>
                    <a:pt x="24" y="43"/>
                    <a:pt x="26" y="43"/>
                    <a:pt x="28" y="27"/>
                  </a:cubicBezTo>
                  <a:cubicBezTo>
                    <a:pt x="28" y="27"/>
                    <a:pt x="41" y="27"/>
                    <a:pt x="47" y="24"/>
                  </a:cubicBezTo>
                  <a:cubicBezTo>
                    <a:pt x="47" y="24"/>
                    <a:pt x="36" y="20"/>
                    <a:pt x="29" y="20"/>
                  </a:cubicBezTo>
                  <a:cubicBezTo>
                    <a:pt x="29" y="20"/>
                    <a:pt x="27" y="4"/>
                    <a:pt x="2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 name="ïśḻîdé">
              <a:extLst>
                <a:ext uri="{FF2B5EF4-FFF2-40B4-BE49-F238E27FC236}">
                  <a16:creationId xmlns:a16="http://schemas.microsoft.com/office/drawing/2014/main" id="{106316B0-135D-4E34-90E1-FF3878A05B57}"/>
                </a:ext>
              </a:extLst>
            </p:cNvPr>
            <p:cNvSpPr/>
            <p:nvPr/>
          </p:nvSpPr>
          <p:spPr bwMode="auto">
            <a:xfrm>
              <a:off x="3532188" y="3271838"/>
              <a:ext cx="198438" cy="298450"/>
            </a:xfrm>
            <a:custGeom>
              <a:avLst/>
              <a:gdLst>
                <a:gd name="T0" fmla="*/ 60 w 60"/>
                <a:gd name="T1" fmla="*/ 0 h 90"/>
                <a:gd name="T2" fmla="*/ 0 w 60"/>
                <a:gd name="T3" fmla="*/ 46 h 90"/>
                <a:gd name="T4" fmla="*/ 19 w 60"/>
                <a:gd name="T5" fmla="*/ 77 h 90"/>
                <a:gd name="T6" fmla="*/ 59 w 60"/>
                <a:gd name="T7" fmla="*/ 90 h 90"/>
                <a:gd name="T8" fmla="*/ 33 w 60"/>
                <a:gd name="T9" fmla="*/ 50 h 90"/>
                <a:gd name="T10" fmla="*/ 60 w 60"/>
                <a:gd name="T11" fmla="*/ 0 h 90"/>
              </a:gdLst>
              <a:ahLst/>
              <a:cxnLst>
                <a:cxn ang="0">
                  <a:pos x="T0" y="T1"/>
                </a:cxn>
                <a:cxn ang="0">
                  <a:pos x="T2" y="T3"/>
                </a:cxn>
                <a:cxn ang="0">
                  <a:pos x="T4" y="T5"/>
                </a:cxn>
                <a:cxn ang="0">
                  <a:pos x="T6" y="T7"/>
                </a:cxn>
                <a:cxn ang="0">
                  <a:pos x="T8" y="T9"/>
                </a:cxn>
                <a:cxn ang="0">
                  <a:pos x="T10" y="T11"/>
                </a:cxn>
              </a:cxnLst>
              <a:rect l="0" t="0" r="r" b="b"/>
              <a:pathLst>
                <a:path w="60" h="90">
                  <a:moveTo>
                    <a:pt x="60" y="0"/>
                  </a:moveTo>
                  <a:cubicBezTo>
                    <a:pt x="60" y="0"/>
                    <a:pt x="2" y="6"/>
                    <a:pt x="0" y="46"/>
                  </a:cubicBezTo>
                  <a:cubicBezTo>
                    <a:pt x="0" y="46"/>
                    <a:pt x="0" y="63"/>
                    <a:pt x="19" y="77"/>
                  </a:cubicBezTo>
                  <a:cubicBezTo>
                    <a:pt x="19" y="77"/>
                    <a:pt x="41" y="90"/>
                    <a:pt x="59" y="90"/>
                  </a:cubicBezTo>
                  <a:cubicBezTo>
                    <a:pt x="59" y="90"/>
                    <a:pt x="36" y="75"/>
                    <a:pt x="33" y="50"/>
                  </a:cubicBezTo>
                  <a:cubicBezTo>
                    <a:pt x="33" y="50"/>
                    <a:pt x="28" y="16"/>
                    <a:pt x="60"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 name="ïṩ1îḍè">
              <a:extLst>
                <a:ext uri="{FF2B5EF4-FFF2-40B4-BE49-F238E27FC236}">
                  <a16:creationId xmlns:a16="http://schemas.microsoft.com/office/drawing/2014/main" id="{47BE916D-3020-45C2-B447-354152558E9A}"/>
                </a:ext>
              </a:extLst>
            </p:cNvPr>
            <p:cNvSpPr/>
            <p:nvPr/>
          </p:nvSpPr>
          <p:spPr bwMode="auto">
            <a:xfrm>
              <a:off x="3852863" y="3324225"/>
              <a:ext cx="214313" cy="249238"/>
            </a:xfrm>
            <a:custGeom>
              <a:avLst/>
              <a:gdLst>
                <a:gd name="T0" fmla="*/ 33 w 65"/>
                <a:gd name="T1" fmla="*/ 19 h 75"/>
                <a:gd name="T2" fmla="*/ 0 w 65"/>
                <a:gd name="T3" fmla="*/ 75 h 75"/>
                <a:gd name="T4" fmla="*/ 64 w 65"/>
                <a:gd name="T5" fmla="*/ 30 h 75"/>
                <a:gd name="T6" fmla="*/ 46 w 65"/>
                <a:gd name="T7" fmla="*/ 0 h 75"/>
                <a:gd name="T8" fmla="*/ 33 w 65"/>
                <a:gd name="T9" fmla="*/ 19 h 75"/>
              </a:gdLst>
              <a:ahLst/>
              <a:cxnLst>
                <a:cxn ang="0">
                  <a:pos x="T0" y="T1"/>
                </a:cxn>
                <a:cxn ang="0">
                  <a:pos x="T2" y="T3"/>
                </a:cxn>
                <a:cxn ang="0">
                  <a:pos x="T4" y="T5"/>
                </a:cxn>
                <a:cxn ang="0">
                  <a:pos x="T6" y="T7"/>
                </a:cxn>
                <a:cxn ang="0">
                  <a:pos x="T8" y="T9"/>
                </a:cxn>
              </a:cxnLst>
              <a:rect l="0" t="0" r="r" b="b"/>
              <a:pathLst>
                <a:path w="65" h="75">
                  <a:moveTo>
                    <a:pt x="33" y="19"/>
                  </a:moveTo>
                  <a:cubicBezTo>
                    <a:pt x="33" y="19"/>
                    <a:pt x="42" y="58"/>
                    <a:pt x="0" y="75"/>
                  </a:cubicBezTo>
                  <a:cubicBezTo>
                    <a:pt x="0" y="75"/>
                    <a:pt x="54" y="74"/>
                    <a:pt x="64" y="30"/>
                  </a:cubicBezTo>
                  <a:cubicBezTo>
                    <a:pt x="64" y="30"/>
                    <a:pt x="65" y="11"/>
                    <a:pt x="46" y="0"/>
                  </a:cubicBezTo>
                  <a:lnTo>
                    <a:pt x="33" y="1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 name="ïṡḷiḓè">
              <a:extLst>
                <a:ext uri="{FF2B5EF4-FFF2-40B4-BE49-F238E27FC236}">
                  <a16:creationId xmlns:a16="http://schemas.microsoft.com/office/drawing/2014/main" id="{D367ACFA-6E33-48AD-9E86-9ABC1B395522}"/>
                </a:ext>
              </a:extLst>
            </p:cNvPr>
            <p:cNvSpPr/>
            <p:nvPr/>
          </p:nvSpPr>
          <p:spPr bwMode="auto">
            <a:xfrm>
              <a:off x="3535363" y="3467100"/>
              <a:ext cx="217488" cy="26988"/>
            </a:xfrm>
            <a:custGeom>
              <a:avLst/>
              <a:gdLst>
                <a:gd name="T0" fmla="*/ 2 w 137"/>
                <a:gd name="T1" fmla="*/ 0 h 17"/>
                <a:gd name="T2" fmla="*/ 137 w 137"/>
                <a:gd name="T3" fmla="*/ 0 h 17"/>
                <a:gd name="T4" fmla="*/ 133 w 137"/>
                <a:gd name="T5" fmla="*/ 15 h 17"/>
                <a:gd name="T6" fmla="*/ 0 w 137"/>
                <a:gd name="T7" fmla="*/ 17 h 17"/>
                <a:gd name="T8" fmla="*/ 2 w 137"/>
                <a:gd name="T9" fmla="*/ 0 h 17"/>
              </a:gdLst>
              <a:ahLst/>
              <a:cxnLst>
                <a:cxn ang="0">
                  <a:pos x="T0" y="T1"/>
                </a:cxn>
                <a:cxn ang="0">
                  <a:pos x="T2" y="T3"/>
                </a:cxn>
                <a:cxn ang="0">
                  <a:pos x="T4" y="T5"/>
                </a:cxn>
                <a:cxn ang="0">
                  <a:pos x="T6" y="T7"/>
                </a:cxn>
                <a:cxn ang="0">
                  <a:pos x="T8" y="T9"/>
                </a:cxn>
              </a:cxnLst>
              <a:rect l="0" t="0" r="r" b="b"/>
              <a:pathLst>
                <a:path w="137" h="17">
                  <a:moveTo>
                    <a:pt x="2" y="0"/>
                  </a:moveTo>
                  <a:lnTo>
                    <a:pt x="137" y="0"/>
                  </a:lnTo>
                  <a:lnTo>
                    <a:pt x="133" y="15"/>
                  </a:lnTo>
                  <a:lnTo>
                    <a:pt x="0" y="17"/>
                  </a:lnTo>
                  <a:lnTo>
                    <a:pt x="2"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9" name="iŝlïďê">
              <a:extLst>
                <a:ext uri="{FF2B5EF4-FFF2-40B4-BE49-F238E27FC236}">
                  <a16:creationId xmlns:a16="http://schemas.microsoft.com/office/drawing/2014/main" id="{60C9F77B-7757-478C-A83F-586B196A2723}"/>
                </a:ext>
              </a:extLst>
            </p:cNvPr>
            <p:cNvSpPr/>
            <p:nvPr/>
          </p:nvSpPr>
          <p:spPr bwMode="auto">
            <a:xfrm>
              <a:off x="3525838" y="3517900"/>
              <a:ext cx="217488" cy="25400"/>
            </a:xfrm>
            <a:custGeom>
              <a:avLst/>
              <a:gdLst>
                <a:gd name="T0" fmla="*/ 4 w 137"/>
                <a:gd name="T1" fmla="*/ 2 h 16"/>
                <a:gd name="T2" fmla="*/ 137 w 137"/>
                <a:gd name="T3" fmla="*/ 0 h 16"/>
                <a:gd name="T4" fmla="*/ 133 w 137"/>
                <a:gd name="T5" fmla="*/ 16 h 16"/>
                <a:gd name="T6" fmla="*/ 0 w 137"/>
                <a:gd name="T7" fmla="*/ 16 h 16"/>
                <a:gd name="T8" fmla="*/ 4 w 137"/>
                <a:gd name="T9" fmla="*/ 2 h 16"/>
              </a:gdLst>
              <a:ahLst/>
              <a:cxnLst>
                <a:cxn ang="0">
                  <a:pos x="T0" y="T1"/>
                </a:cxn>
                <a:cxn ang="0">
                  <a:pos x="T2" y="T3"/>
                </a:cxn>
                <a:cxn ang="0">
                  <a:pos x="T4" y="T5"/>
                </a:cxn>
                <a:cxn ang="0">
                  <a:pos x="T6" y="T7"/>
                </a:cxn>
                <a:cxn ang="0">
                  <a:pos x="T8" y="T9"/>
                </a:cxn>
              </a:cxnLst>
              <a:rect l="0" t="0" r="r" b="b"/>
              <a:pathLst>
                <a:path w="137" h="16">
                  <a:moveTo>
                    <a:pt x="4" y="2"/>
                  </a:moveTo>
                  <a:lnTo>
                    <a:pt x="137" y="0"/>
                  </a:lnTo>
                  <a:lnTo>
                    <a:pt x="133" y="16"/>
                  </a:lnTo>
                  <a:lnTo>
                    <a:pt x="0" y="16"/>
                  </a:lnTo>
                  <a:lnTo>
                    <a:pt x="4" y="2"/>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20" name="işḻïḋé">
              <a:extLst>
                <a:ext uri="{FF2B5EF4-FFF2-40B4-BE49-F238E27FC236}">
                  <a16:creationId xmlns:a16="http://schemas.microsoft.com/office/drawing/2014/main" id="{EC4846B3-3044-45E5-816D-750FC8EEC155}"/>
                </a:ext>
              </a:extLst>
            </p:cNvPr>
            <p:cNvSpPr/>
            <p:nvPr/>
          </p:nvSpPr>
          <p:spPr bwMode="auto">
            <a:xfrm>
              <a:off x="3884613" y="3463925"/>
              <a:ext cx="176213" cy="30163"/>
            </a:xfrm>
            <a:custGeom>
              <a:avLst/>
              <a:gdLst>
                <a:gd name="T0" fmla="*/ 11 w 111"/>
                <a:gd name="T1" fmla="*/ 0 h 19"/>
                <a:gd name="T2" fmla="*/ 104 w 111"/>
                <a:gd name="T3" fmla="*/ 4 h 19"/>
                <a:gd name="T4" fmla="*/ 111 w 111"/>
                <a:gd name="T5" fmla="*/ 19 h 19"/>
                <a:gd name="T6" fmla="*/ 0 w 111"/>
                <a:gd name="T7" fmla="*/ 19 h 19"/>
                <a:gd name="T8" fmla="*/ 11 w 111"/>
                <a:gd name="T9" fmla="*/ 0 h 19"/>
              </a:gdLst>
              <a:ahLst/>
              <a:cxnLst>
                <a:cxn ang="0">
                  <a:pos x="T0" y="T1"/>
                </a:cxn>
                <a:cxn ang="0">
                  <a:pos x="T2" y="T3"/>
                </a:cxn>
                <a:cxn ang="0">
                  <a:pos x="T4" y="T5"/>
                </a:cxn>
                <a:cxn ang="0">
                  <a:pos x="T6" y="T7"/>
                </a:cxn>
                <a:cxn ang="0">
                  <a:pos x="T8" y="T9"/>
                </a:cxn>
              </a:cxnLst>
              <a:rect l="0" t="0" r="r" b="b"/>
              <a:pathLst>
                <a:path w="111" h="19">
                  <a:moveTo>
                    <a:pt x="11" y="0"/>
                  </a:moveTo>
                  <a:lnTo>
                    <a:pt x="104" y="4"/>
                  </a:lnTo>
                  <a:lnTo>
                    <a:pt x="111" y="19"/>
                  </a:lnTo>
                  <a:lnTo>
                    <a:pt x="0" y="19"/>
                  </a:lnTo>
                  <a:lnTo>
                    <a:pt x="11"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21" name="işḻïḓè">
              <a:extLst>
                <a:ext uri="{FF2B5EF4-FFF2-40B4-BE49-F238E27FC236}">
                  <a16:creationId xmlns:a16="http://schemas.microsoft.com/office/drawing/2014/main" id="{49B65AFD-A12D-44BA-AB0C-46F440B2EB3D}"/>
                </a:ext>
              </a:extLst>
            </p:cNvPr>
            <p:cNvSpPr/>
            <p:nvPr/>
          </p:nvSpPr>
          <p:spPr bwMode="auto">
            <a:xfrm>
              <a:off x="3849688" y="3517900"/>
              <a:ext cx="223838" cy="28575"/>
            </a:xfrm>
            <a:custGeom>
              <a:avLst/>
              <a:gdLst>
                <a:gd name="T0" fmla="*/ 10 w 141"/>
                <a:gd name="T1" fmla="*/ 0 h 18"/>
                <a:gd name="T2" fmla="*/ 133 w 141"/>
                <a:gd name="T3" fmla="*/ 0 h 18"/>
                <a:gd name="T4" fmla="*/ 141 w 141"/>
                <a:gd name="T5" fmla="*/ 18 h 18"/>
                <a:gd name="T6" fmla="*/ 0 w 141"/>
                <a:gd name="T7" fmla="*/ 18 h 18"/>
                <a:gd name="T8" fmla="*/ 10 w 141"/>
                <a:gd name="T9" fmla="*/ 0 h 18"/>
              </a:gdLst>
              <a:ahLst/>
              <a:cxnLst>
                <a:cxn ang="0">
                  <a:pos x="T0" y="T1"/>
                </a:cxn>
                <a:cxn ang="0">
                  <a:pos x="T2" y="T3"/>
                </a:cxn>
                <a:cxn ang="0">
                  <a:pos x="T4" y="T5"/>
                </a:cxn>
                <a:cxn ang="0">
                  <a:pos x="T6" y="T7"/>
                </a:cxn>
                <a:cxn ang="0">
                  <a:pos x="T8" y="T9"/>
                </a:cxn>
              </a:cxnLst>
              <a:rect l="0" t="0" r="r" b="b"/>
              <a:pathLst>
                <a:path w="141" h="18">
                  <a:moveTo>
                    <a:pt x="10" y="0"/>
                  </a:moveTo>
                  <a:lnTo>
                    <a:pt x="133" y="0"/>
                  </a:lnTo>
                  <a:lnTo>
                    <a:pt x="141" y="18"/>
                  </a:lnTo>
                  <a:lnTo>
                    <a:pt x="0" y="18"/>
                  </a:lnTo>
                  <a:lnTo>
                    <a:pt x="10"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22" name="îṧ1íḍè">
              <a:extLst>
                <a:ext uri="{FF2B5EF4-FFF2-40B4-BE49-F238E27FC236}">
                  <a16:creationId xmlns:a16="http://schemas.microsoft.com/office/drawing/2014/main" id="{78688D05-503D-4726-81D4-6E09DD732975}"/>
                </a:ext>
              </a:extLst>
            </p:cNvPr>
            <p:cNvSpPr/>
            <p:nvPr/>
          </p:nvSpPr>
          <p:spPr bwMode="auto">
            <a:xfrm>
              <a:off x="3743326" y="3709988"/>
              <a:ext cx="17463" cy="52388"/>
            </a:xfrm>
            <a:custGeom>
              <a:avLst/>
              <a:gdLst>
                <a:gd name="T0" fmla="*/ 0 w 5"/>
                <a:gd name="T1" fmla="*/ 2 h 16"/>
                <a:gd name="T2" fmla="*/ 4 w 5"/>
                <a:gd name="T3" fmla="*/ 0 h 16"/>
                <a:gd name="T4" fmla="*/ 4 w 5"/>
                <a:gd name="T5" fmla="*/ 14 h 16"/>
                <a:gd name="T6" fmla="*/ 4 w 5"/>
                <a:gd name="T7" fmla="*/ 15 h 16"/>
                <a:gd name="T8" fmla="*/ 4 w 5"/>
                <a:gd name="T9" fmla="*/ 15 h 16"/>
                <a:gd name="T10" fmla="*/ 5 w 5"/>
                <a:gd name="T11" fmla="*/ 16 h 16"/>
                <a:gd name="T12" fmla="*/ 5 w 5"/>
                <a:gd name="T13" fmla="*/ 16 h 16"/>
                <a:gd name="T14" fmla="*/ 5 w 5"/>
                <a:gd name="T15" fmla="*/ 16 h 16"/>
                <a:gd name="T16" fmla="*/ 0 w 5"/>
                <a:gd name="T17" fmla="*/ 16 h 16"/>
                <a:gd name="T18" fmla="*/ 0 w 5"/>
                <a:gd name="T19" fmla="*/ 16 h 16"/>
                <a:gd name="T20" fmla="*/ 0 w 5"/>
                <a:gd name="T21" fmla="*/ 16 h 16"/>
                <a:gd name="T22" fmla="*/ 1 w 5"/>
                <a:gd name="T23" fmla="*/ 15 h 16"/>
                <a:gd name="T24" fmla="*/ 1 w 5"/>
                <a:gd name="T25" fmla="*/ 15 h 16"/>
                <a:gd name="T26" fmla="*/ 2 w 5"/>
                <a:gd name="T27" fmla="*/ 15 h 16"/>
                <a:gd name="T28" fmla="*/ 2 w 5"/>
                <a:gd name="T29" fmla="*/ 14 h 16"/>
                <a:gd name="T30" fmla="*/ 2 w 5"/>
                <a:gd name="T31" fmla="*/ 4 h 16"/>
                <a:gd name="T32" fmla="*/ 2 w 5"/>
                <a:gd name="T33" fmla="*/ 3 h 16"/>
                <a:gd name="T34" fmla="*/ 1 w 5"/>
                <a:gd name="T35" fmla="*/ 2 h 16"/>
                <a:gd name="T36" fmla="*/ 1 w 5"/>
                <a:gd name="T37" fmla="*/ 2 h 16"/>
                <a:gd name="T38" fmla="*/ 0 w 5"/>
                <a:gd name="T39" fmla="*/ 2 h 16"/>
                <a:gd name="T40" fmla="*/ 0 w 5"/>
                <a:gd name="T4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6">
                  <a:moveTo>
                    <a:pt x="0" y="2"/>
                  </a:moveTo>
                  <a:cubicBezTo>
                    <a:pt x="4" y="0"/>
                    <a:pt x="4" y="0"/>
                    <a:pt x="4" y="0"/>
                  </a:cubicBezTo>
                  <a:cubicBezTo>
                    <a:pt x="4" y="14"/>
                    <a:pt x="4" y="14"/>
                    <a:pt x="4" y="14"/>
                  </a:cubicBezTo>
                  <a:cubicBezTo>
                    <a:pt x="4" y="14"/>
                    <a:pt x="4" y="15"/>
                    <a:pt x="4" y="15"/>
                  </a:cubicBezTo>
                  <a:cubicBezTo>
                    <a:pt x="4" y="15"/>
                    <a:pt x="4" y="15"/>
                    <a:pt x="4" y="15"/>
                  </a:cubicBezTo>
                  <a:cubicBezTo>
                    <a:pt x="4" y="15"/>
                    <a:pt x="4" y="16"/>
                    <a:pt x="5" y="16"/>
                  </a:cubicBezTo>
                  <a:cubicBezTo>
                    <a:pt x="5" y="16"/>
                    <a:pt x="5" y="16"/>
                    <a:pt x="5" y="16"/>
                  </a:cubicBezTo>
                  <a:cubicBezTo>
                    <a:pt x="5" y="16"/>
                    <a:pt x="5" y="16"/>
                    <a:pt x="5" y="16"/>
                  </a:cubicBezTo>
                  <a:cubicBezTo>
                    <a:pt x="0" y="16"/>
                    <a:pt x="0" y="16"/>
                    <a:pt x="0" y="16"/>
                  </a:cubicBezTo>
                  <a:cubicBezTo>
                    <a:pt x="0" y="16"/>
                    <a:pt x="0" y="16"/>
                    <a:pt x="0" y="16"/>
                  </a:cubicBezTo>
                  <a:cubicBezTo>
                    <a:pt x="0" y="16"/>
                    <a:pt x="0" y="16"/>
                    <a:pt x="0" y="16"/>
                  </a:cubicBezTo>
                  <a:cubicBezTo>
                    <a:pt x="0" y="16"/>
                    <a:pt x="1" y="16"/>
                    <a:pt x="1" y="15"/>
                  </a:cubicBezTo>
                  <a:cubicBezTo>
                    <a:pt x="1" y="15"/>
                    <a:pt x="1" y="15"/>
                    <a:pt x="1" y="15"/>
                  </a:cubicBezTo>
                  <a:cubicBezTo>
                    <a:pt x="1" y="15"/>
                    <a:pt x="2" y="15"/>
                    <a:pt x="2" y="15"/>
                  </a:cubicBezTo>
                  <a:cubicBezTo>
                    <a:pt x="2" y="15"/>
                    <a:pt x="2" y="14"/>
                    <a:pt x="2" y="14"/>
                  </a:cubicBezTo>
                  <a:cubicBezTo>
                    <a:pt x="2" y="4"/>
                    <a:pt x="2" y="4"/>
                    <a:pt x="2" y="4"/>
                  </a:cubicBezTo>
                  <a:cubicBezTo>
                    <a:pt x="2" y="3"/>
                    <a:pt x="2" y="3"/>
                    <a:pt x="2" y="3"/>
                  </a:cubicBezTo>
                  <a:cubicBezTo>
                    <a:pt x="2" y="2"/>
                    <a:pt x="2" y="2"/>
                    <a:pt x="1" y="2"/>
                  </a:cubicBezTo>
                  <a:cubicBezTo>
                    <a:pt x="1" y="2"/>
                    <a:pt x="1" y="2"/>
                    <a:pt x="1" y="2"/>
                  </a:cubicBezTo>
                  <a:cubicBezTo>
                    <a:pt x="1" y="2"/>
                    <a:pt x="1" y="2"/>
                    <a:pt x="0" y="2"/>
                  </a:cubicBezTo>
                  <a:cubicBezTo>
                    <a:pt x="0" y="2"/>
                    <a:pt x="0" y="2"/>
                    <a:pt x="0"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3" name="ïŝlíḓé">
              <a:extLst>
                <a:ext uri="{FF2B5EF4-FFF2-40B4-BE49-F238E27FC236}">
                  <a16:creationId xmlns:a16="http://schemas.microsoft.com/office/drawing/2014/main" id="{44C9C5A7-2CD6-4B75-9850-C9FC0EE98739}"/>
                </a:ext>
              </a:extLst>
            </p:cNvPr>
            <p:cNvSpPr/>
            <p:nvPr/>
          </p:nvSpPr>
          <p:spPr bwMode="auto">
            <a:xfrm>
              <a:off x="3776663" y="3709988"/>
              <a:ext cx="30163" cy="52388"/>
            </a:xfrm>
            <a:custGeom>
              <a:avLst/>
              <a:gdLst>
                <a:gd name="T0" fmla="*/ 6 w 9"/>
                <a:gd name="T1" fmla="*/ 10 h 16"/>
                <a:gd name="T2" fmla="*/ 5 w 9"/>
                <a:gd name="T3" fmla="*/ 10 h 16"/>
                <a:gd name="T4" fmla="*/ 4 w 9"/>
                <a:gd name="T5" fmla="*/ 10 h 16"/>
                <a:gd name="T6" fmla="*/ 2 w 9"/>
                <a:gd name="T7" fmla="*/ 10 h 16"/>
                <a:gd name="T8" fmla="*/ 1 w 9"/>
                <a:gd name="T9" fmla="*/ 9 h 16"/>
                <a:gd name="T10" fmla="*/ 1 w 9"/>
                <a:gd name="T11" fmla="*/ 9 h 16"/>
                <a:gd name="T12" fmla="*/ 0 w 9"/>
                <a:gd name="T13" fmla="*/ 7 h 16"/>
                <a:gd name="T14" fmla="*/ 0 w 9"/>
                <a:gd name="T15" fmla="*/ 5 h 16"/>
                <a:gd name="T16" fmla="*/ 0 w 9"/>
                <a:gd name="T17" fmla="*/ 3 h 16"/>
                <a:gd name="T18" fmla="*/ 1 w 9"/>
                <a:gd name="T19" fmla="*/ 2 h 16"/>
                <a:gd name="T20" fmla="*/ 2 w 9"/>
                <a:gd name="T21" fmla="*/ 1 h 16"/>
                <a:gd name="T22" fmla="*/ 3 w 9"/>
                <a:gd name="T23" fmla="*/ 1 h 16"/>
                <a:gd name="T24" fmla="*/ 4 w 9"/>
                <a:gd name="T25" fmla="*/ 0 h 16"/>
                <a:gd name="T26" fmla="*/ 6 w 9"/>
                <a:gd name="T27" fmla="*/ 1 h 16"/>
                <a:gd name="T28" fmla="*/ 7 w 9"/>
                <a:gd name="T29" fmla="*/ 1 h 16"/>
                <a:gd name="T30" fmla="*/ 8 w 9"/>
                <a:gd name="T31" fmla="*/ 2 h 16"/>
                <a:gd name="T32" fmla="*/ 9 w 9"/>
                <a:gd name="T33" fmla="*/ 4 h 16"/>
                <a:gd name="T34" fmla="*/ 9 w 9"/>
                <a:gd name="T35" fmla="*/ 5 h 16"/>
                <a:gd name="T36" fmla="*/ 9 w 9"/>
                <a:gd name="T37" fmla="*/ 7 h 16"/>
                <a:gd name="T38" fmla="*/ 9 w 9"/>
                <a:gd name="T39" fmla="*/ 8 h 16"/>
                <a:gd name="T40" fmla="*/ 9 w 9"/>
                <a:gd name="T41" fmla="*/ 10 h 16"/>
                <a:gd name="T42" fmla="*/ 8 w 9"/>
                <a:gd name="T43" fmla="*/ 11 h 16"/>
                <a:gd name="T44" fmla="*/ 8 w 9"/>
                <a:gd name="T45" fmla="*/ 12 h 16"/>
                <a:gd name="T46" fmla="*/ 7 w 9"/>
                <a:gd name="T47" fmla="*/ 13 h 16"/>
                <a:gd name="T48" fmla="*/ 6 w 9"/>
                <a:gd name="T49" fmla="*/ 14 h 16"/>
                <a:gd name="T50" fmla="*/ 5 w 9"/>
                <a:gd name="T51" fmla="*/ 15 h 16"/>
                <a:gd name="T52" fmla="*/ 3 w 9"/>
                <a:gd name="T53" fmla="*/ 15 h 16"/>
                <a:gd name="T54" fmla="*/ 2 w 9"/>
                <a:gd name="T55" fmla="*/ 16 h 16"/>
                <a:gd name="T56" fmla="*/ 1 w 9"/>
                <a:gd name="T57" fmla="*/ 16 h 16"/>
                <a:gd name="T58" fmla="*/ 0 w 9"/>
                <a:gd name="T59" fmla="*/ 16 h 16"/>
                <a:gd name="T60" fmla="*/ 0 w 9"/>
                <a:gd name="T61" fmla="*/ 16 h 16"/>
                <a:gd name="T62" fmla="*/ 1 w 9"/>
                <a:gd name="T63" fmla="*/ 16 h 16"/>
                <a:gd name="T64" fmla="*/ 1 w 9"/>
                <a:gd name="T65" fmla="*/ 15 h 16"/>
                <a:gd name="T66" fmla="*/ 2 w 9"/>
                <a:gd name="T67" fmla="*/ 15 h 16"/>
                <a:gd name="T68" fmla="*/ 3 w 9"/>
                <a:gd name="T69" fmla="*/ 15 h 16"/>
                <a:gd name="T70" fmla="*/ 4 w 9"/>
                <a:gd name="T71" fmla="*/ 14 h 16"/>
                <a:gd name="T72" fmla="*/ 5 w 9"/>
                <a:gd name="T73" fmla="*/ 13 h 16"/>
                <a:gd name="T74" fmla="*/ 6 w 9"/>
                <a:gd name="T75" fmla="*/ 12 h 16"/>
                <a:gd name="T76" fmla="*/ 6 w 9"/>
                <a:gd name="T77" fmla="*/ 11 h 16"/>
                <a:gd name="T78" fmla="*/ 7 w 9"/>
                <a:gd name="T79" fmla="*/ 9 h 16"/>
                <a:gd name="T80" fmla="*/ 6 w 9"/>
                <a:gd name="T81" fmla="*/ 10 h 16"/>
                <a:gd name="T82" fmla="*/ 2 w 9"/>
                <a:gd name="T83" fmla="*/ 5 h 16"/>
                <a:gd name="T84" fmla="*/ 2 w 9"/>
                <a:gd name="T85" fmla="*/ 7 h 16"/>
                <a:gd name="T86" fmla="*/ 2 w 9"/>
                <a:gd name="T87" fmla="*/ 8 h 16"/>
                <a:gd name="T88" fmla="*/ 3 w 9"/>
                <a:gd name="T89" fmla="*/ 9 h 16"/>
                <a:gd name="T90" fmla="*/ 4 w 9"/>
                <a:gd name="T91" fmla="*/ 9 h 16"/>
                <a:gd name="T92" fmla="*/ 5 w 9"/>
                <a:gd name="T93" fmla="*/ 9 h 16"/>
                <a:gd name="T94" fmla="*/ 6 w 9"/>
                <a:gd name="T95" fmla="*/ 9 h 16"/>
                <a:gd name="T96" fmla="*/ 7 w 9"/>
                <a:gd name="T97" fmla="*/ 9 h 16"/>
                <a:gd name="T98" fmla="*/ 7 w 9"/>
                <a:gd name="T99" fmla="*/ 8 h 16"/>
                <a:gd name="T100" fmla="*/ 7 w 9"/>
                <a:gd name="T101" fmla="*/ 7 h 16"/>
                <a:gd name="T102" fmla="*/ 7 w 9"/>
                <a:gd name="T103" fmla="*/ 5 h 16"/>
                <a:gd name="T104" fmla="*/ 7 w 9"/>
                <a:gd name="T105" fmla="*/ 4 h 16"/>
                <a:gd name="T106" fmla="*/ 7 w 9"/>
                <a:gd name="T107" fmla="*/ 3 h 16"/>
                <a:gd name="T108" fmla="*/ 6 w 9"/>
                <a:gd name="T109" fmla="*/ 2 h 16"/>
                <a:gd name="T110" fmla="*/ 5 w 9"/>
                <a:gd name="T111" fmla="*/ 1 h 16"/>
                <a:gd name="T112" fmla="*/ 4 w 9"/>
                <a:gd name="T113" fmla="*/ 1 h 16"/>
                <a:gd name="T114" fmla="*/ 3 w 9"/>
                <a:gd name="T115" fmla="*/ 1 h 16"/>
                <a:gd name="T116" fmla="*/ 2 w 9"/>
                <a:gd name="T117" fmla="*/ 2 h 16"/>
                <a:gd name="T118" fmla="*/ 2 w 9"/>
                <a:gd name="T119" fmla="*/ 3 h 16"/>
                <a:gd name="T120" fmla="*/ 2 w 9"/>
                <a:gd name="T121" fmla="*/ 4 h 16"/>
                <a:gd name="T122" fmla="*/ 2 w 9"/>
                <a:gd name="T12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 h="16">
                  <a:moveTo>
                    <a:pt x="6" y="10"/>
                  </a:moveTo>
                  <a:cubicBezTo>
                    <a:pt x="6" y="10"/>
                    <a:pt x="6" y="10"/>
                    <a:pt x="5" y="10"/>
                  </a:cubicBezTo>
                  <a:cubicBezTo>
                    <a:pt x="5" y="10"/>
                    <a:pt x="4" y="10"/>
                    <a:pt x="4" y="10"/>
                  </a:cubicBezTo>
                  <a:cubicBezTo>
                    <a:pt x="3" y="10"/>
                    <a:pt x="3" y="10"/>
                    <a:pt x="2" y="10"/>
                  </a:cubicBezTo>
                  <a:cubicBezTo>
                    <a:pt x="2" y="10"/>
                    <a:pt x="2" y="10"/>
                    <a:pt x="1" y="9"/>
                  </a:cubicBezTo>
                  <a:cubicBezTo>
                    <a:pt x="1" y="9"/>
                    <a:pt x="1" y="9"/>
                    <a:pt x="1" y="9"/>
                  </a:cubicBezTo>
                  <a:cubicBezTo>
                    <a:pt x="0" y="8"/>
                    <a:pt x="0" y="8"/>
                    <a:pt x="0" y="7"/>
                  </a:cubicBezTo>
                  <a:cubicBezTo>
                    <a:pt x="0" y="7"/>
                    <a:pt x="0" y="6"/>
                    <a:pt x="0" y="5"/>
                  </a:cubicBezTo>
                  <a:cubicBezTo>
                    <a:pt x="0" y="5"/>
                    <a:pt x="0" y="4"/>
                    <a:pt x="0" y="3"/>
                  </a:cubicBezTo>
                  <a:cubicBezTo>
                    <a:pt x="1" y="3"/>
                    <a:pt x="1" y="2"/>
                    <a:pt x="1" y="2"/>
                  </a:cubicBezTo>
                  <a:cubicBezTo>
                    <a:pt x="1" y="2"/>
                    <a:pt x="1" y="2"/>
                    <a:pt x="2" y="1"/>
                  </a:cubicBezTo>
                  <a:cubicBezTo>
                    <a:pt x="2" y="1"/>
                    <a:pt x="2" y="1"/>
                    <a:pt x="3" y="1"/>
                  </a:cubicBezTo>
                  <a:cubicBezTo>
                    <a:pt x="3" y="0"/>
                    <a:pt x="4" y="0"/>
                    <a:pt x="4" y="0"/>
                  </a:cubicBezTo>
                  <a:cubicBezTo>
                    <a:pt x="5" y="0"/>
                    <a:pt x="6" y="0"/>
                    <a:pt x="6" y="1"/>
                  </a:cubicBezTo>
                  <a:cubicBezTo>
                    <a:pt x="7" y="1"/>
                    <a:pt x="7" y="1"/>
                    <a:pt x="7" y="1"/>
                  </a:cubicBezTo>
                  <a:cubicBezTo>
                    <a:pt x="8" y="2"/>
                    <a:pt x="8" y="2"/>
                    <a:pt x="8" y="2"/>
                  </a:cubicBezTo>
                  <a:cubicBezTo>
                    <a:pt x="8" y="3"/>
                    <a:pt x="9" y="3"/>
                    <a:pt x="9" y="4"/>
                  </a:cubicBezTo>
                  <a:cubicBezTo>
                    <a:pt x="9" y="4"/>
                    <a:pt x="9" y="5"/>
                    <a:pt x="9" y="5"/>
                  </a:cubicBezTo>
                  <a:cubicBezTo>
                    <a:pt x="9" y="6"/>
                    <a:pt x="9" y="6"/>
                    <a:pt x="9" y="7"/>
                  </a:cubicBezTo>
                  <a:cubicBezTo>
                    <a:pt x="9" y="7"/>
                    <a:pt x="9" y="8"/>
                    <a:pt x="9" y="8"/>
                  </a:cubicBezTo>
                  <a:cubicBezTo>
                    <a:pt x="9" y="9"/>
                    <a:pt x="9" y="9"/>
                    <a:pt x="9" y="10"/>
                  </a:cubicBezTo>
                  <a:cubicBezTo>
                    <a:pt x="9" y="10"/>
                    <a:pt x="8" y="11"/>
                    <a:pt x="8" y="11"/>
                  </a:cubicBezTo>
                  <a:cubicBezTo>
                    <a:pt x="8" y="11"/>
                    <a:pt x="8" y="12"/>
                    <a:pt x="8" y="12"/>
                  </a:cubicBezTo>
                  <a:cubicBezTo>
                    <a:pt x="8" y="12"/>
                    <a:pt x="7" y="13"/>
                    <a:pt x="7" y="13"/>
                  </a:cubicBezTo>
                  <a:cubicBezTo>
                    <a:pt x="7" y="13"/>
                    <a:pt x="6" y="14"/>
                    <a:pt x="6" y="14"/>
                  </a:cubicBezTo>
                  <a:cubicBezTo>
                    <a:pt x="5" y="14"/>
                    <a:pt x="5" y="15"/>
                    <a:pt x="5" y="15"/>
                  </a:cubicBezTo>
                  <a:cubicBezTo>
                    <a:pt x="4" y="15"/>
                    <a:pt x="4" y="15"/>
                    <a:pt x="3" y="15"/>
                  </a:cubicBezTo>
                  <a:cubicBezTo>
                    <a:pt x="3" y="16"/>
                    <a:pt x="3" y="16"/>
                    <a:pt x="2" y="16"/>
                  </a:cubicBezTo>
                  <a:cubicBezTo>
                    <a:pt x="2" y="16"/>
                    <a:pt x="1" y="16"/>
                    <a:pt x="1" y="16"/>
                  </a:cubicBezTo>
                  <a:cubicBezTo>
                    <a:pt x="0" y="16"/>
                    <a:pt x="0" y="16"/>
                    <a:pt x="0" y="16"/>
                  </a:cubicBezTo>
                  <a:cubicBezTo>
                    <a:pt x="0" y="16"/>
                    <a:pt x="0" y="16"/>
                    <a:pt x="0" y="16"/>
                  </a:cubicBezTo>
                  <a:cubicBezTo>
                    <a:pt x="0" y="16"/>
                    <a:pt x="1" y="16"/>
                    <a:pt x="1" y="16"/>
                  </a:cubicBezTo>
                  <a:cubicBezTo>
                    <a:pt x="1" y="15"/>
                    <a:pt x="1" y="15"/>
                    <a:pt x="1" y="15"/>
                  </a:cubicBezTo>
                  <a:cubicBezTo>
                    <a:pt x="2" y="15"/>
                    <a:pt x="2" y="15"/>
                    <a:pt x="2" y="15"/>
                  </a:cubicBezTo>
                  <a:cubicBezTo>
                    <a:pt x="2" y="15"/>
                    <a:pt x="3" y="15"/>
                    <a:pt x="3" y="15"/>
                  </a:cubicBezTo>
                  <a:cubicBezTo>
                    <a:pt x="3" y="15"/>
                    <a:pt x="4" y="14"/>
                    <a:pt x="4" y="14"/>
                  </a:cubicBezTo>
                  <a:cubicBezTo>
                    <a:pt x="4" y="14"/>
                    <a:pt x="5" y="13"/>
                    <a:pt x="5" y="13"/>
                  </a:cubicBezTo>
                  <a:cubicBezTo>
                    <a:pt x="5" y="13"/>
                    <a:pt x="6" y="12"/>
                    <a:pt x="6" y="12"/>
                  </a:cubicBezTo>
                  <a:cubicBezTo>
                    <a:pt x="6" y="11"/>
                    <a:pt x="6" y="11"/>
                    <a:pt x="6" y="11"/>
                  </a:cubicBezTo>
                  <a:cubicBezTo>
                    <a:pt x="7" y="9"/>
                    <a:pt x="7" y="9"/>
                    <a:pt x="7" y="9"/>
                  </a:cubicBezTo>
                  <a:cubicBezTo>
                    <a:pt x="7" y="9"/>
                    <a:pt x="6" y="10"/>
                    <a:pt x="6" y="10"/>
                  </a:cubicBezTo>
                  <a:close/>
                  <a:moveTo>
                    <a:pt x="2" y="5"/>
                  </a:moveTo>
                  <a:cubicBezTo>
                    <a:pt x="2" y="6"/>
                    <a:pt x="2" y="6"/>
                    <a:pt x="2" y="7"/>
                  </a:cubicBezTo>
                  <a:cubicBezTo>
                    <a:pt x="2" y="7"/>
                    <a:pt x="2" y="7"/>
                    <a:pt x="2" y="8"/>
                  </a:cubicBezTo>
                  <a:cubicBezTo>
                    <a:pt x="2" y="8"/>
                    <a:pt x="3" y="9"/>
                    <a:pt x="3" y="9"/>
                  </a:cubicBezTo>
                  <a:cubicBezTo>
                    <a:pt x="3" y="9"/>
                    <a:pt x="4" y="9"/>
                    <a:pt x="4" y="9"/>
                  </a:cubicBezTo>
                  <a:cubicBezTo>
                    <a:pt x="4" y="9"/>
                    <a:pt x="5" y="9"/>
                    <a:pt x="5" y="9"/>
                  </a:cubicBezTo>
                  <a:cubicBezTo>
                    <a:pt x="5" y="9"/>
                    <a:pt x="6" y="9"/>
                    <a:pt x="6" y="9"/>
                  </a:cubicBezTo>
                  <a:cubicBezTo>
                    <a:pt x="6" y="9"/>
                    <a:pt x="6" y="9"/>
                    <a:pt x="7" y="9"/>
                  </a:cubicBezTo>
                  <a:cubicBezTo>
                    <a:pt x="7" y="9"/>
                    <a:pt x="7" y="9"/>
                    <a:pt x="7" y="8"/>
                  </a:cubicBezTo>
                  <a:cubicBezTo>
                    <a:pt x="7" y="8"/>
                    <a:pt x="7" y="8"/>
                    <a:pt x="7" y="7"/>
                  </a:cubicBezTo>
                  <a:cubicBezTo>
                    <a:pt x="7" y="7"/>
                    <a:pt x="7" y="6"/>
                    <a:pt x="7" y="5"/>
                  </a:cubicBezTo>
                  <a:cubicBezTo>
                    <a:pt x="7" y="5"/>
                    <a:pt x="7" y="4"/>
                    <a:pt x="7" y="4"/>
                  </a:cubicBezTo>
                  <a:cubicBezTo>
                    <a:pt x="7" y="4"/>
                    <a:pt x="7" y="3"/>
                    <a:pt x="7" y="3"/>
                  </a:cubicBezTo>
                  <a:cubicBezTo>
                    <a:pt x="7" y="3"/>
                    <a:pt x="6" y="2"/>
                    <a:pt x="6" y="2"/>
                  </a:cubicBezTo>
                  <a:cubicBezTo>
                    <a:pt x="6" y="2"/>
                    <a:pt x="6" y="1"/>
                    <a:pt x="5" y="1"/>
                  </a:cubicBezTo>
                  <a:cubicBezTo>
                    <a:pt x="5" y="1"/>
                    <a:pt x="5" y="1"/>
                    <a:pt x="4" y="1"/>
                  </a:cubicBezTo>
                  <a:cubicBezTo>
                    <a:pt x="4" y="1"/>
                    <a:pt x="3" y="1"/>
                    <a:pt x="3" y="1"/>
                  </a:cubicBezTo>
                  <a:cubicBezTo>
                    <a:pt x="3" y="1"/>
                    <a:pt x="3" y="2"/>
                    <a:pt x="2" y="2"/>
                  </a:cubicBezTo>
                  <a:cubicBezTo>
                    <a:pt x="2" y="2"/>
                    <a:pt x="2" y="2"/>
                    <a:pt x="2" y="3"/>
                  </a:cubicBezTo>
                  <a:cubicBezTo>
                    <a:pt x="2" y="3"/>
                    <a:pt x="2" y="3"/>
                    <a:pt x="2" y="4"/>
                  </a:cubicBezTo>
                  <a:cubicBezTo>
                    <a:pt x="2" y="4"/>
                    <a:pt x="2" y="5"/>
                    <a:pt x="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4" name="iṡľîde">
              <a:extLst>
                <a:ext uri="{FF2B5EF4-FFF2-40B4-BE49-F238E27FC236}">
                  <a16:creationId xmlns:a16="http://schemas.microsoft.com/office/drawing/2014/main" id="{F3E88635-E793-4715-BA02-82FB4A66FA5C}"/>
                </a:ext>
              </a:extLst>
            </p:cNvPr>
            <p:cNvSpPr/>
            <p:nvPr/>
          </p:nvSpPr>
          <p:spPr bwMode="auto">
            <a:xfrm>
              <a:off x="3816351" y="3709988"/>
              <a:ext cx="30163" cy="52388"/>
            </a:xfrm>
            <a:custGeom>
              <a:avLst/>
              <a:gdLst>
                <a:gd name="T0" fmla="*/ 4 w 9"/>
                <a:gd name="T1" fmla="*/ 0 h 16"/>
                <a:gd name="T2" fmla="*/ 9 w 9"/>
                <a:gd name="T3" fmla="*/ 0 h 16"/>
                <a:gd name="T4" fmla="*/ 8 w 9"/>
                <a:gd name="T5" fmla="*/ 2 h 16"/>
                <a:gd name="T6" fmla="*/ 4 w 9"/>
                <a:gd name="T7" fmla="*/ 2 h 16"/>
                <a:gd name="T8" fmla="*/ 3 w 9"/>
                <a:gd name="T9" fmla="*/ 4 h 16"/>
                <a:gd name="T10" fmla="*/ 4 w 9"/>
                <a:gd name="T11" fmla="*/ 5 h 16"/>
                <a:gd name="T12" fmla="*/ 5 w 9"/>
                <a:gd name="T13" fmla="*/ 5 h 16"/>
                <a:gd name="T14" fmla="*/ 6 w 9"/>
                <a:gd name="T15" fmla="*/ 6 h 16"/>
                <a:gd name="T16" fmla="*/ 7 w 9"/>
                <a:gd name="T17" fmla="*/ 7 h 16"/>
                <a:gd name="T18" fmla="*/ 8 w 9"/>
                <a:gd name="T19" fmla="*/ 8 h 16"/>
                <a:gd name="T20" fmla="*/ 9 w 9"/>
                <a:gd name="T21" fmla="*/ 9 h 16"/>
                <a:gd name="T22" fmla="*/ 9 w 9"/>
                <a:gd name="T23" fmla="*/ 10 h 16"/>
                <a:gd name="T24" fmla="*/ 8 w 9"/>
                <a:gd name="T25" fmla="*/ 12 h 16"/>
                <a:gd name="T26" fmla="*/ 8 w 9"/>
                <a:gd name="T27" fmla="*/ 13 h 16"/>
                <a:gd name="T28" fmla="*/ 7 w 9"/>
                <a:gd name="T29" fmla="*/ 14 h 16"/>
                <a:gd name="T30" fmla="*/ 6 w 9"/>
                <a:gd name="T31" fmla="*/ 15 h 16"/>
                <a:gd name="T32" fmla="*/ 5 w 9"/>
                <a:gd name="T33" fmla="*/ 16 h 16"/>
                <a:gd name="T34" fmla="*/ 3 w 9"/>
                <a:gd name="T35" fmla="*/ 16 h 16"/>
                <a:gd name="T36" fmla="*/ 2 w 9"/>
                <a:gd name="T37" fmla="*/ 16 h 16"/>
                <a:gd name="T38" fmla="*/ 1 w 9"/>
                <a:gd name="T39" fmla="*/ 16 h 16"/>
                <a:gd name="T40" fmla="*/ 1 w 9"/>
                <a:gd name="T41" fmla="*/ 15 h 16"/>
                <a:gd name="T42" fmla="*/ 0 w 9"/>
                <a:gd name="T43" fmla="*/ 15 h 16"/>
                <a:gd name="T44" fmla="*/ 0 w 9"/>
                <a:gd name="T45" fmla="*/ 14 h 16"/>
                <a:gd name="T46" fmla="*/ 1 w 9"/>
                <a:gd name="T47" fmla="*/ 14 h 16"/>
                <a:gd name="T48" fmla="*/ 1 w 9"/>
                <a:gd name="T49" fmla="*/ 14 h 16"/>
                <a:gd name="T50" fmla="*/ 1 w 9"/>
                <a:gd name="T51" fmla="*/ 14 h 16"/>
                <a:gd name="T52" fmla="*/ 2 w 9"/>
                <a:gd name="T53" fmla="*/ 14 h 16"/>
                <a:gd name="T54" fmla="*/ 3 w 9"/>
                <a:gd name="T55" fmla="*/ 15 h 16"/>
                <a:gd name="T56" fmla="*/ 4 w 9"/>
                <a:gd name="T57" fmla="*/ 15 h 16"/>
                <a:gd name="T58" fmla="*/ 5 w 9"/>
                <a:gd name="T59" fmla="*/ 15 h 16"/>
                <a:gd name="T60" fmla="*/ 6 w 9"/>
                <a:gd name="T61" fmla="*/ 14 h 16"/>
                <a:gd name="T62" fmla="*/ 7 w 9"/>
                <a:gd name="T63" fmla="*/ 13 h 16"/>
                <a:gd name="T64" fmla="*/ 7 w 9"/>
                <a:gd name="T65" fmla="*/ 12 h 16"/>
                <a:gd name="T66" fmla="*/ 7 w 9"/>
                <a:gd name="T67" fmla="*/ 11 h 16"/>
                <a:gd name="T68" fmla="*/ 7 w 9"/>
                <a:gd name="T69" fmla="*/ 9 h 16"/>
                <a:gd name="T70" fmla="*/ 6 w 9"/>
                <a:gd name="T71" fmla="*/ 8 h 16"/>
                <a:gd name="T72" fmla="*/ 5 w 9"/>
                <a:gd name="T73" fmla="*/ 7 h 16"/>
                <a:gd name="T74" fmla="*/ 4 w 9"/>
                <a:gd name="T75" fmla="*/ 7 h 16"/>
                <a:gd name="T76" fmla="*/ 3 w 9"/>
                <a:gd name="T77" fmla="*/ 6 h 16"/>
                <a:gd name="T78" fmla="*/ 2 w 9"/>
                <a:gd name="T79" fmla="*/ 6 h 16"/>
                <a:gd name="T80" fmla="*/ 1 w 9"/>
                <a:gd name="T81" fmla="*/ 6 h 16"/>
                <a:gd name="T82" fmla="*/ 1 w 9"/>
                <a:gd name="T83" fmla="*/ 6 h 16"/>
                <a:gd name="T84" fmla="*/ 1 w 9"/>
                <a:gd name="T85" fmla="*/ 5 h 16"/>
                <a:gd name="T86" fmla="*/ 4 w 9"/>
                <a:gd name="T8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6">
                  <a:moveTo>
                    <a:pt x="4" y="0"/>
                  </a:moveTo>
                  <a:cubicBezTo>
                    <a:pt x="9" y="0"/>
                    <a:pt x="9" y="0"/>
                    <a:pt x="9" y="0"/>
                  </a:cubicBezTo>
                  <a:cubicBezTo>
                    <a:pt x="8" y="2"/>
                    <a:pt x="8" y="2"/>
                    <a:pt x="8" y="2"/>
                  </a:cubicBezTo>
                  <a:cubicBezTo>
                    <a:pt x="4" y="2"/>
                    <a:pt x="4" y="2"/>
                    <a:pt x="4" y="2"/>
                  </a:cubicBezTo>
                  <a:cubicBezTo>
                    <a:pt x="3" y="4"/>
                    <a:pt x="3" y="4"/>
                    <a:pt x="3" y="4"/>
                  </a:cubicBezTo>
                  <a:cubicBezTo>
                    <a:pt x="3" y="4"/>
                    <a:pt x="4" y="5"/>
                    <a:pt x="4" y="5"/>
                  </a:cubicBezTo>
                  <a:cubicBezTo>
                    <a:pt x="5" y="5"/>
                    <a:pt x="5" y="5"/>
                    <a:pt x="5" y="5"/>
                  </a:cubicBezTo>
                  <a:cubicBezTo>
                    <a:pt x="6" y="5"/>
                    <a:pt x="6" y="5"/>
                    <a:pt x="6" y="6"/>
                  </a:cubicBezTo>
                  <a:cubicBezTo>
                    <a:pt x="7" y="6"/>
                    <a:pt x="7" y="6"/>
                    <a:pt x="7" y="7"/>
                  </a:cubicBezTo>
                  <a:cubicBezTo>
                    <a:pt x="8" y="7"/>
                    <a:pt x="8" y="7"/>
                    <a:pt x="8" y="8"/>
                  </a:cubicBezTo>
                  <a:cubicBezTo>
                    <a:pt x="8" y="8"/>
                    <a:pt x="9" y="9"/>
                    <a:pt x="9" y="9"/>
                  </a:cubicBezTo>
                  <a:cubicBezTo>
                    <a:pt x="9" y="9"/>
                    <a:pt x="9" y="10"/>
                    <a:pt x="9" y="10"/>
                  </a:cubicBezTo>
                  <a:cubicBezTo>
                    <a:pt x="9" y="11"/>
                    <a:pt x="9" y="11"/>
                    <a:pt x="8" y="12"/>
                  </a:cubicBezTo>
                  <a:cubicBezTo>
                    <a:pt x="8" y="12"/>
                    <a:pt x="8" y="13"/>
                    <a:pt x="8" y="13"/>
                  </a:cubicBezTo>
                  <a:cubicBezTo>
                    <a:pt x="8" y="13"/>
                    <a:pt x="8" y="14"/>
                    <a:pt x="7" y="14"/>
                  </a:cubicBezTo>
                  <a:cubicBezTo>
                    <a:pt x="7" y="14"/>
                    <a:pt x="7" y="15"/>
                    <a:pt x="6" y="15"/>
                  </a:cubicBezTo>
                  <a:cubicBezTo>
                    <a:pt x="6" y="15"/>
                    <a:pt x="5" y="15"/>
                    <a:pt x="5" y="16"/>
                  </a:cubicBezTo>
                  <a:cubicBezTo>
                    <a:pt x="4" y="16"/>
                    <a:pt x="4" y="16"/>
                    <a:pt x="3" y="16"/>
                  </a:cubicBezTo>
                  <a:cubicBezTo>
                    <a:pt x="3" y="16"/>
                    <a:pt x="2" y="16"/>
                    <a:pt x="2" y="16"/>
                  </a:cubicBezTo>
                  <a:cubicBezTo>
                    <a:pt x="2" y="16"/>
                    <a:pt x="1" y="16"/>
                    <a:pt x="1" y="16"/>
                  </a:cubicBezTo>
                  <a:cubicBezTo>
                    <a:pt x="1" y="15"/>
                    <a:pt x="1" y="15"/>
                    <a:pt x="1" y="15"/>
                  </a:cubicBezTo>
                  <a:cubicBezTo>
                    <a:pt x="0" y="15"/>
                    <a:pt x="0" y="15"/>
                    <a:pt x="0" y="15"/>
                  </a:cubicBezTo>
                  <a:cubicBezTo>
                    <a:pt x="0" y="14"/>
                    <a:pt x="0" y="14"/>
                    <a:pt x="0" y="14"/>
                  </a:cubicBezTo>
                  <a:cubicBezTo>
                    <a:pt x="0" y="14"/>
                    <a:pt x="1" y="14"/>
                    <a:pt x="1" y="14"/>
                  </a:cubicBezTo>
                  <a:cubicBezTo>
                    <a:pt x="1" y="14"/>
                    <a:pt x="1" y="14"/>
                    <a:pt x="1" y="14"/>
                  </a:cubicBezTo>
                  <a:cubicBezTo>
                    <a:pt x="1" y="14"/>
                    <a:pt x="1" y="14"/>
                    <a:pt x="1" y="14"/>
                  </a:cubicBezTo>
                  <a:cubicBezTo>
                    <a:pt x="2" y="14"/>
                    <a:pt x="2" y="14"/>
                    <a:pt x="2" y="14"/>
                  </a:cubicBezTo>
                  <a:cubicBezTo>
                    <a:pt x="2" y="14"/>
                    <a:pt x="3" y="15"/>
                    <a:pt x="3" y="15"/>
                  </a:cubicBezTo>
                  <a:cubicBezTo>
                    <a:pt x="3" y="15"/>
                    <a:pt x="4" y="15"/>
                    <a:pt x="4" y="15"/>
                  </a:cubicBezTo>
                  <a:cubicBezTo>
                    <a:pt x="4" y="15"/>
                    <a:pt x="5" y="15"/>
                    <a:pt x="5" y="15"/>
                  </a:cubicBezTo>
                  <a:cubicBezTo>
                    <a:pt x="5" y="15"/>
                    <a:pt x="5" y="15"/>
                    <a:pt x="6" y="14"/>
                  </a:cubicBezTo>
                  <a:cubicBezTo>
                    <a:pt x="6" y="14"/>
                    <a:pt x="7" y="14"/>
                    <a:pt x="7" y="13"/>
                  </a:cubicBezTo>
                  <a:cubicBezTo>
                    <a:pt x="7" y="13"/>
                    <a:pt x="7" y="12"/>
                    <a:pt x="7" y="12"/>
                  </a:cubicBezTo>
                  <a:cubicBezTo>
                    <a:pt x="7" y="12"/>
                    <a:pt x="7" y="11"/>
                    <a:pt x="7" y="11"/>
                  </a:cubicBezTo>
                  <a:cubicBezTo>
                    <a:pt x="7" y="10"/>
                    <a:pt x="7" y="10"/>
                    <a:pt x="7" y="9"/>
                  </a:cubicBezTo>
                  <a:cubicBezTo>
                    <a:pt x="7" y="9"/>
                    <a:pt x="6" y="8"/>
                    <a:pt x="6" y="8"/>
                  </a:cubicBezTo>
                  <a:cubicBezTo>
                    <a:pt x="6" y="8"/>
                    <a:pt x="5" y="7"/>
                    <a:pt x="5" y="7"/>
                  </a:cubicBezTo>
                  <a:cubicBezTo>
                    <a:pt x="5" y="7"/>
                    <a:pt x="4" y="7"/>
                    <a:pt x="4" y="7"/>
                  </a:cubicBezTo>
                  <a:cubicBezTo>
                    <a:pt x="4" y="6"/>
                    <a:pt x="3" y="6"/>
                    <a:pt x="3" y="6"/>
                  </a:cubicBezTo>
                  <a:cubicBezTo>
                    <a:pt x="3" y="6"/>
                    <a:pt x="2" y="6"/>
                    <a:pt x="2" y="6"/>
                  </a:cubicBezTo>
                  <a:cubicBezTo>
                    <a:pt x="1" y="6"/>
                    <a:pt x="1" y="6"/>
                    <a:pt x="1" y="6"/>
                  </a:cubicBezTo>
                  <a:cubicBezTo>
                    <a:pt x="1" y="6"/>
                    <a:pt x="1" y="6"/>
                    <a:pt x="1" y="6"/>
                  </a:cubicBezTo>
                  <a:cubicBezTo>
                    <a:pt x="1" y="5"/>
                    <a:pt x="1" y="5"/>
                    <a:pt x="1" y="5"/>
                  </a:cubicBezTo>
                  <a:lnTo>
                    <a:pt x="4"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5" name="îşliḑe">
              <a:extLst>
                <a:ext uri="{FF2B5EF4-FFF2-40B4-BE49-F238E27FC236}">
                  <a16:creationId xmlns:a16="http://schemas.microsoft.com/office/drawing/2014/main" id="{C206C2D8-18AC-4EC2-9455-789DD6B87A99}"/>
                </a:ext>
              </a:extLst>
            </p:cNvPr>
            <p:cNvSpPr/>
            <p:nvPr/>
          </p:nvSpPr>
          <p:spPr bwMode="auto">
            <a:xfrm>
              <a:off x="3856038" y="3709988"/>
              <a:ext cx="33338" cy="52388"/>
            </a:xfrm>
            <a:custGeom>
              <a:avLst/>
              <a:gdLst>
                <a:gd name="T0" fmla="*/ 0 w 10"/>
                <a:gd name="T1" fmla="*/ 16 h 16"/>
                <a:gd name="T2" fmla="*/ 0 w 10"/>
                <a:gd name="T3" fmla="*/ 16 h 16"/>
                <a:gd name="T4" fmla="*/ 2 w 10"/>
                <a:gd name="T5" fmla="*/ 14 h 16"/>
                <a:gd name="T6" fmla="*/ 4 w 10"/>
                <a:gd name="T7" fmla="*/ 12 h 16"/>
                <a:gd name="T8" fmla="*/ 5 w 10"/>
                <a:gd name="T9" fmla="*/ 10 h 16"/>
                <a:gd name="T10" fmla="*/ 6 w 10"/>
                <a:gd name="T11" fmla="*/ 9 h 16"/>
                <a:gd name="T12" fmla="*/ 7 w 10"/>
                <a:gd name="T13" fmla="*/ 8 h 16"/>
                <a:gd name="T14" fmla="*/ 7 w 10"/>
                <a:gd name="T15" fmla="*/ 7 h 16"/>
                <a:gd name="T16" fmla="*/ 7 w 10"/>
                <a:gd name="T17" fmla="*/ 6 h 16"/>
                <a:gd name="T18" fmla="*/ 7 w 10"/>
                <a:gd name="T19" fmla="*/ 4 h 16"/>
                <a:gd name="T20" fmla="*/ 6 w 10"/>
                <a:gd name="T21" fmla="*/ 3 h 16"/>
                <a:gd name="T22" fmla="*/ 5 w 10"/>
                <a:gd name="T23" fmla="*/ 2 h 16"/>
                <a:gd name="T24" fmla="*/ 4 w 10"/>
                <a:gd name="T25" fmla="*/ 2 h 16"/>
                <a:gd name="T26" fmla="*/ 3 w 10"/>
                <a:gd name="T27" fmla="*/ 2 h 16"/>
                <a:gd name="T28" fmla="*/ 2 w 10"/>
                <a:gd name="T29" fmla="*/ 3 h 16"/>
                <a:gd name="T30" fmla="*/ 1 w 10"/>
                <a:gd name="T31" fmla="*/ 3 h 16"/>
                <a:gd name="T32" fmla="*/ 1 w 10"/>
                <a:gd name="T33" fmla="*/ 4 h 16"/>
                <a:gd name="T34" fmla="*/ 0 w 10"/>
                <a:gd name="T35" fmla="*/ 4 h 16"/>
                <a:gd name="T36" fmla="*/ 1 w 10"/>
                <a:gd name="T37" fmla="*/ 3 h 16"/>
                <a:gd name="T38" fmla="*/ 1 w 10"/>
                <a:gd name="T39" fmla="*/ 2 h 16"/>
                <a:gd name="T40" fmla="*/ 2 w 10"/>
                <a:gd name="T41" fmla="*/ 1 h 16"/>
                <a:gd name="T42" fmla="*/ 3 w 10"/>
                <a:gd name="T43" fmla="*/ 0 h 16"/>
                <a:gd name="T44" fmla="*/ 4 w 10"/>
                <a:gd name="T45" fmla="*/ 0 h 16"/>
                <a:gd name="T46" fmla="*/ 6 w 10"/>
                <a:gd name="T47" fmla="*/ 0 h 16"/>
                <a:gd name="T48" fmla="*/ 7 w 10"/>
                <a:gd name="T49" fmla="*/ 1 h 16"/>
                <a:gd name="T50" fmla="*/ 8 w 10"/>
                <a:gd name="T51" fmla="*/ 1 h 16"/>
                <a:gd name="T52" fmla="*/ 8 w 10"/>
                <a:gd name="T53" fmla="*/ 2 h 16"/>
                <a:gd name="T54" fmla="*/ 9 w 10"/>
                <a:gd name="T55" fmla="*/ 4 h 16"/>
                <a:gd name="T56" fmla="*/ 9 w 10"/>
                <a:gd name="T57" fmla="*/ 5 h 16"/>
                <a:gd name="T58" fmla="*/ 9 w 10"/>
                <a:gd name="T59" fmla="*/ 6 h 16"/>
                <a:gd name="T60" fmla="*/ 8 w 10"/>
                <a:gd name="T61" fmla="*/ 7 h 16"/>
                <a:gd name="T62" fmla="*/ 8 w 10"/>
                <a:gd name="T63" fmla="*/ 8 h 16"/>
                <a:gd name="T64" fmla="*/ 7 w 10"/>
                <a:gd name="T65" fmla="*/ 9 h 16"/>
                <a:gd name="T66" fmla="*/ 6 w 10"/>
                <a:gd name="T67" fmla="*/ 10 h 16"/>
                <a:gd name="T68" fmla="*/ 4 w 10"/>
                <a:gd name="T69" fmla="*/ 12 h 16"/>
                <a:gd name="T70" fmla="*/ 2 w 10"/>
                <a:gd name="T71" fmla="*/ 14 h 16"/>
                <a:gd name="T72" fmla="*/ 6 w 10"/>
                <a:gd name="T73" fmla="*/ 14 h 16"/>
                <a:gd name="T74" fmla="*/ 7 w 10"/>
                <a:gd name="T75" fmla="*/ 14 h 16"/>
                <a:gd name="T76" fmla="*/ 8 w 10"/>
                <a:gd name="T77" fmla="*/ 14 h 16"/>
                <a:gd name="T78" fmla="*/ 9 w 10"/>
                <a:gd name="T79" fmla="*/ 14 h 16"/>
                <a:gd name="T80" fmla="*/ 9 w 10"/>
                <a:gd name="T81" fmla="*/ 14 h 16"/>
                <a:gd name="T82" fmla="*/ 9 w 10"/>
                <a:gd name="T83" fmla="*/ 13 h 16"/>
                <a:gd name="T84" fmla="*/ 10 w 10"/>
                <a:gd name="T85" fmla="*/ 13 h 16"/>
                <a:gd name="T86" fmla="*/ 9 w 10"/>
                <a:gd name="T87" fmla="*/ 14 h 16"/>
                <a:gd name="T88" fmla="*/ 9 w 10"/>
                <a:gd name="T89" fmla="*/ 15 h 16"/>
                <a:gd name="T90" fmla="*/ 9 w 10"/>
                <a:gd name="T91" fmla="*/ 16 h 16"/>
                <a:gd name="T92" fmla="*/ 0 w 10"/>
                <a:gd name="T9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 h="16">
                  <a:moveTo>
                    <a:pt x="0" y="16"/>
                  </a:moveTo>
                  <a:cubicBezTo>
                    <a:pt x="0" y="16"/>
                    <a:pt x="0" y="16"/>
                    <a:pt x="0" y="16"/>
                  </a:cubicBezTo>
                  <a:cubicBezTo>
                    <a:pt x="1" y="15"/>
                    <a:pt x="2" y="14"/>
                    <a:pt x="2" y="14"/>
                  </a:cubicBezTo>
                  <a:cubicBezTo>
                    <a:pt x="3" y="13"/>
                    <a:pt x="3" y="13"/>
                    <a:pt x="4" y="12"/>
                  </a:cubicBezTo>
                  <a:cubicBezTo>
                    <a:pt x="5" y="11"/>
                    <a:pt x="5" y="10"/>
                    <a:pt x="5" y="10"/>
                  </a:cubicBezTo>
                  <a:cubicBezTo>
                    <a:pt x="6" y="9"/>
                    <a:pt x="6" y="9"/>
                    <a:pt x="6" y="9"/>
                  </a:cubicBezTo>
                  <a:cubicBezTo>
                    <a:pt x="6" y="8"/>
                    <a:pt x="7" y="8"/>
                    <a:pt x="7" y="8"/>
                  </a:cubicBezTo>
                  <a:cubicBezTo>
                    <a:pt x="7" y="7"/>
                    <a:pt x="7" y="7"/>
                    <a:pt x="7" y="7"/>
                  </a:cubicBezTo>
                  <a:cubicBezTo>
                    <a:pt x="7" y="6"/>
                    <a:pt x="7" y="6"/>
                    <a:pt x="7" y="6"/>
                  </a:cubicBezTo>
                  <a:cubicBezTo>
                    <a:pt x="7" y="5"/>
                    <a:pt x="7" y="5"/>
                    <a:pt x="7" y="4"/>
                  </a:cubicBezTo>
                  <a:cubicBezTo>
                    <a:pt x="7" y="4"/>
                    <a:pt x="7" y="3"/>
                    <a:pt x="6" y="3"/>
                  </a:cubicBezTo>
                  <a:cubicBezTo>
                    <a:pt x="6" y="3"/>
                    <a:pt x="6" y="2"/>
                    <a:pt x="5" y="2"/>
                  </a:cubicBezTo>
                  <a:cubicBezTo>
                    <a:pt x="5" y="2"/>
                    <a:pt x="4" y="2"/>
                    <a:pt x="4" y="2"/>
                  </a:cubicBezTo>
                  <a:cubicBezTo>
                    <a:pt x="4" y="2"/>
                    <a:pt x="3" y="2"/>
                    <a:pt x="3" y="2"/>
                  </a:cubicBezTo>
                  <a:cubicBezTo>
                    <a:pt x="3" y="2"/>
                    <a:pt x="2" y="2"/>
                    <a:pt x="2" y="3"/>
                  </a:cubicBezTo>
                  <a:cubicBezTo>
                    <a:pt x="2" y="3"/>
                    <a:pt x="2" y="3"/>
                    <a:pt x="1" y="3"/>
                  </a:cubicBezTo>
                  <a:cubicBezTo>
                    <a:pt x="1" y="4"/>
                    <a:pt x="1" y="4"/>
                    <a:pt x="1" y="4"/>
                  </a:cubicBezTo>
                  <a:cubicBezTo>
                    <a:pt x="0" y="4"/>
                    <a:pt x="0" y="4"/>
                    <a:pt x="0" y="4"/>
                  </a:cubicBezTo>
                  <a:cubicBezTo>
                    <a:pt x="1" y="4"/>
                    <a:pt x="1" y="3"/>
                    <a:pt x="1" y="3"/>
                  </a:cubicBezTo>
                  <a:cubicBezTo>
                    <a:pt x="1" y="3"/>
                    <a:pt x="1" y="2"/>
                    <a:pt x="1" y="2"/>
                  </a:cubicBezTo>
                  <a:cubicBezTo>
                    <a:pt x="1" y="2"/>
                    <a:pt x="2" y="1"/>
                    <a:pt x="2" y="1"/>
                  </a:cubicBezTo>
                  <a:cubicBezTo>
                    <a:pt x="2" y="1"/>
                    <a:pt x="3" y="1"/>
                    <a:pt x="3" y="0"/>
                  </a:cubicBezTo>
                  <a:cubicBezTo>
                    <a:pt x="4" y="0"/>
                    <a:pt x="4" y="0"/>
                    <a:pt x="4" y="0"/>
                  </a:cubicBezTo>
                  <a:cubicBezTo>
                    <a:pt x="5" y="0"/>
                    <a:pt x="5" y="0"/>
                    <a:pt x="6" y="0"/>
                  </a:cubicBezTo>
                  <a:cubicBezTo>
                    <a:pt x="6" y="0"/>
                    <a:pt x="6" y="1"/>
                    <a:pt x="7" y="1"/>
                  </a:cubicBezTo>
                  <a:cubicBezTo>
                    <a:pt x="7" y="1"/>
                    <a:pt x="7" y="1"/>
                    <a:pt x="8" y="1"/>
                  </a:cubicBezTo>
                  <a:cubicBezTo>
                    <a:pt x="8" y="2"/>
                    <a:pt x="8" y="2"/>
                    <a:pt x="8" y="2"/>
                  </a:cubicBezTo>
                  <a:cubicBezTo>
                    <a:pt x="9" y="3"/>
                    <a:pt x="9" y="3"/>
                    <a:pt x="9" y="4"/>
                  </a:cubicBezTo>
                  <a:cubicBezTo>
                    <a:pt x="9" y="4"/>
                    <a:pt x="9" y="4"/>
                    <a:pt x="9" y="5"/>
                  </a:cubicBezTo>
                  <a:cubicBezTo>
                    <a:pt x="9" y="5"/>
                    <a:pt x="9" y="6"/>
                    <a:pt x="9" y="6"/>
                  </a:cubicBezTo>
                  <a:cubicBezTo>
                    <a:pt x="9" y="6"/>
                    <a:pt x="9" y="6"/>
                    <a:pt x="8" y="7"/>
                  </a:cubicBezTo>
                  <a:cubicBezTo>
                    <a:pt x="8" y="7"/>
                    <a:pt x="8" y="7"/>
                    <a:pt x="8" y="8"/>
                  </a:cubicBezTo>
                  <a:cubicBezTo>
                    <a:pt x="8" y="8"/>
                    <a:pt x="8" y="8"/>
                    <a:pt x="7" y="9"/>
                  </a:cubicBezTo>
                  <a:cubicBezTo>
                    <a:pt x="7" y="9"/>
                    <a:pt x="7" y="9"/>
                    <a:pt x="6" y="10"/>
                  </a:cubicBezTo>
                  <a:cubicBezTo>
                    <a:pt x="6" y="11"/>
                    <a:pt x="5" y="12"/>
                    <a:pt x="4" y="12"/>
                  </a:cubicBezTo>
                  <a:cubicBezTo>
                    <a:pt x="2" y="14"/>
                    <a:pt x="2" y="14"/>
                    <a:pt x="2" y="14"/>
                  </a:cubicBezTo>
                  <a:cubicBezTo>
                    <a:pt x="4" y="14"/>
                    <a:pt x="5" y="14"/>
                    <a:pt x="6" y="14"/>
                  </a:cubicBezTo>
                  <a:cubicBezTo>
                    <a:pt x="6" y="14"/>
                    <a:pt x="7" y="14"/>
                    <a:pt x="7" y="14"/>
                  </a:cubicBezTo>
                  <a:cubicBezTo>
                    <a:pt x="7" y="14"/>
                    <a:pt x="7" y="14"/>
                    <a:pt x="8" y="14"/>
                  </a:cubicBezTo>
                  <a:cubicBezTo>
                    <a:pt x="8" y="14"/>
                    <a:pt x="8" y="14"/>
                    <a:pt x="9" y="14"/>
                  </a:cubicBezTo>
                  <a:cubicBezTo>
                    <a:pt x="9" y="14"/>
                    <a:pt x="9" y="14"/>
                    <a:pt x="9" y="14"/>
                  </a:cubicBezTo>
                  <a:cubicBezTo>
                    <a:pt x="9" y="13"/>
                    <a:pt x="9" y="13"/>
                    <a:pt x="9" y="13"/>
                  </a:cubicBezTo>
                  <a:cubicBezTo>
                    <a:pt x="10" y="13"/>
                    <a:pt x="10" y="13"/>
                    <a:pt x="10" y="13"/>
                  </a:cubicBezTo>
                  <a:cubicBezTo>
                    <a:pt x="10" y="14"/>
                    <a:pt x="10" y="14"/>
                    <a:pt x="9" y="14"/>
                  </a:cubicBezTo>
                  <a:cubicBezTo>
                    <a:pt x="9" y="14"/>
                    <a:pt x="9" y="15"/>
                    <a:pt x="9" y="15"/>
                  </a:cubicBezTo>
                  <a:cubicBezTo>
                    <a:pt x="9" y="16"/>
                    <a:pt x="9" y="16"/>
                    <a:pt x="9" y="16"/>
                  </a:cubicBezTo>
                  <a:lnTo>
                    <a:pt x="0" y="1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6" name="îṧlíḑè">
              <a:extLst>
                <a:ext uri="{FF2B5EF4-FFF2-40B4-BE49-F238E27FC236}">
                  <a16:creationId xmlns:a16="http://schemas.microsoft.com/office/drawing/2014/main" id="{47DF529D-D5C9-481C-AA89-0506E77A7022}"/>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8"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7" name="îsḷíḍê">
              <a:extLst>
                <a:ext uri="{FF2B5EF4-FFF2-40B4-BE49-F238E27FC236}">
                  <a16:creationId xmlns:a16="http://schemas.microsoft.com/office/drawing/2014/main" id="{7F73D06D-B2F0-4E5E-9074-7A5111100BC9}"/>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7"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8" name="íšliďè">
              <a:extLst>
                <a:ext uri="{FF2B5EF4-FFF2-40B4-BE49-F238E27FC236}">
                  <a16:creationId xmlns:a16="http://schemas.microsoft.com/office/drawing/2014/main" id="{91AFE2EC-D58C-4BAD-9A02-24C327772DA6}"/>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8"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8"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7"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1"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9" name="îṧlíďê">
              <a:extLst>
                <a:ext uri="{FF2B5EF4-FFF2-40B4-BE49-F238E27FC236}">
                  <a16:creationId xmlns:a16="http://schemas.microsoft.com/office/drawing/2014/main" id="{67F78963-84CE-4568-9751-A252174C0793}"/>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9"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7"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8"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2"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0" name="iṡḷîḋé">
              <a:extLst>
                <a:ext uri="{FF2B5EF4-FFF2-40B4-BE49-F238E27FC236}">
                  <a16:creationId xmlns:a16="http://schemas.microsoft.com/office/drawing/2014/main" id="{D533D1DE-F6C8-4705-A132-16617074FB7A}"/>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3"/>
                    <a:pt x="10" y="2"/>
                  </a:cubicBezTo>
                  <a:cubicBezTo>
                    <a:pt x="9" y="2"/>
                    <a:pt x="9" y="2"/>
                    <a:pt x="9" y="2"/>
                  </a:cubicBezTo>
                  <a:cubicBezTo>
                    <a:pt x="9" y="2"/>
                    <a:pt x="9" y="3"/>
                    <a:pt x="9" y="3"/>
                  </a:cubicBezTo>
                  <a:cubicBezTo>
                    <a:pt x="2" y="8"/>
                    <a:pt x="2" y="8"/>
                    <a:pt x="2" y="8"/>
                  </a:cubicBezTo>
                  <a:cubicBezTo>
                    <a:pt x="2" y="8"/>
                    <a:pt x="2" y="8"/>
                    <a:pt x="2" y="8"/>
                  </a:cubicBezTo>
                  <a:cubicBezTo>
                    <a:pt x="2" y="8"/>
                    <a:pt x="2" y="8"/>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1" name="iṩlïḓé">
              <a:extLst>
                <a:ext uri="{FF2B5EF4-FFF2-40B4-BE49-F238E27FC236}">
                  <a16:creationId xmlns:a16="http://schemas.microsoft.com/office/drawing/2014/main" id="{B71907BF-696E-410F-B0E3-288AACFE4B3C}"/>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2"/>
                    <a:pt x="10" y="2"/>
                  </a:cubicBezTo>
                  <a:cubicBezTo>
                    <a:pt x="9" y="2"/>
                    <a:pt x="9" y="2"/>
                    <a:pt x="9" y="2"/>
                  </a:cubicBezTo>
                  <a:cubicBezTo>
                    <a:pt x="9" y="2"/>
                    <a:pt x="9" y="3"/>
                    <a:pt x="9" y="3"/>
                  </a:cubicBezTo>
                  <a:cubicBezTo>
                    <a:pt x="2" y="8"/>
                    <a:pt x="2" y="8"/>
                    <a:pt x="2" y="8"/>
                  </a:cubicBezTo>
                  <a:cubicBezTo>
                    <a:pt x="2" y="8"/>
                    <a:pt x="2" y="8"/>
                    <a:pt x="2" y="8"/>
                  </a:cubicBezTo>
                  <a:cubicBezTo>
                    <a:pt x="2" y="9"/>
                    <a:pt x="2" y="9"/>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2" name="iṥ1ïďé">
              <a:extLst>
                <a:ext uri="{FF2B5EF4-FFF2-40B4-BE49-F238E27FC236}">
                  <a16:creationId xmlns:a16="http://schemas.microsoft.com/office/drawing/2014/main" id="{B146EF79-C41B-4BF6-BF31-A017F4831219}"/>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3"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1" y="8"/>
                    <a:pt x="1"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3" name="ïŝḻîḍè">
              <a:extLst>
                <a:ext uri="{FF2B5EF4-FFF2-40B4-BE49-F238E27FC236}">
                  <a16:creationId xmlns:a16="http://schemas.microsoft.com/office/drawing/2014/main" id="{62D825D4-C9F2-4021-B2E5-8E4733A701B1}"/>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4"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2" y="8"/>
                    <a:pt x="2"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4" name="ïṥ1iḑê">
              <a:extLst>
                <a:ext uri="{FF2B5EF4-FFF2-40B4-BE49-F238E27FC236}">
                  <a16:creationId xmlns:a16="http://schemas.microsoft.com/office/drawing/2014/main" id="{8750A02A-435C-4CC9-9861-3D44CCE0AF03}"/>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5" name="isḻíḋe">
              <a:extLst>
                <a:ext uri="{FF2B5EF4-FFF2-40B4-BE49-F238E27FC236}">
                  <a16:creationId xmlns:a16="http://schemas.microsoft.com/office/drawing/2014/main" id="{53658D5F-F10F-4602-9921-52A49E9A8677}"/>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6" name="îṧḻïḋe">
              <a:extLst>
                <a:ext uri="{FF2B5EF4-FFF2-40B4-BE49-F238E27FC236}">
                  <a16:creationId xmlns:a16="http://schemas.microsoft.com/office/drawing/2014/main" id="{49E98323-0DA6-465F-A938-FA56E1D2CA0C}"/>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2"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7" name="îṩ1îďè">
              <a:extLst>
                <a:ext uri="{FF2B5EF4-FFF2-40B4-BE49-F238E27FC236}">
                  <a16:creationId xmlns:a16="http://schemas.microsoft.com/office/drawing/2014/main" id="{1B3F619F-3DA6-4985-9544-E73DFB16ECB9}"/>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1"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8" name="iŝḷîḑe">
              <a:extLst>
                <a:ext uri="{FF2B5EF4-FFF2-40B4-BE49-F238E27FC236}">
                  <a16:creationId xmlns:a16="http://schemas.microsoft.com/office/drawing/2014/main" id="{6F69BFB5-40A9-416E-A93B-52D51CA6833E}"/>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8"/>
                    <a:pt x="8" y="9"/>
                  </a:cubicBezTo>
                  <a:cubicBezTo>
                    <a:pt x="8" y="12"/>
                    <a:pt x="8" y="12"/>
                    <a:pt x="8" y="12"/>
                  </a:cubicBezTo>
                  <a:cubicBezTo>
                    <a:pt x="8" y="12"/>
                    <a:pt x="8" y="12"/>
                    <a:pt x="7" y="12"/>
                  </a:cubicBezTo>
                  <a:cubicBezTo>
                    <a:pt x="7" y="12"/>
                    <a:pt x="7" y="12"/>
                    <a:pt x="7" y="12"/>
                  </a:cubicBezTo>
                  <a:cubicBezTo>
                    <a:pt x="7" y="12"/>
                    <a:pt x="7" y="12"/>
                    <a:pt x="7" y="12"/>
                  </a:cubicBezTo>
                  <a:cubicBezTo>
                    <a:pt x="7" y="12"/>
                    <a:pt x="7" y="12"/>
                    <a:pt x="7" y="12"/>
                  </a:cubicBezTo>
                  <a:cubicBezTo>
                    <a:pt x="7" y="11"/>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1"/>
                    <a:pt x="9"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9" name="ïṣ1íḓé">
              <a:extLst>
                <a:ext uri="{FF2B5EF4-FFF2-40B4-BE49-F238E27FC236}">
                  <a16:creationId xmlns:a16="http://schemas.microsoft.com/office/drawing/2014/main" id="{B6B9E567-4C9A-4832-B7E7-3780318C9D03}"/>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9"/>
                    <a:pt x="8" y="9"/>
                  </a:cubicBezTo>
                  <a:cubicBezTo>
                    <a:pt x="8" y="12"/>
                    <a:pt x="8" y="12"/>
                    <a:pt x="8" y="12"/>
                  </a:cubicBezTo>
                  <a:cubicBezTo>
                    <a:pt x="7" y="12"/>
                    <a:pt x="7" y="12"/>
                    <a:pt x="7" y="12"/>
                  </a:cubicBezTo>
                  <a:cubicBezTo>
                    <a:pt x="7" y="12"/>
                    <a:pt x="7" y="12"/>
                    <a:pt x="7" y="12"/>
                  </a:cubicBezTo>
                  <a:cubicBezTo>
                    <a:pt x="7" y="12"/>
                    <a:pt x="7" y="12"/>
                    <a:pt x="7" y="12"/>
                  </a:cubicBezTo>
                  <a:cubicBezTo>
                    <a:pt x="7" y="12"/>
                    <a:pt x="7" y="12"/>
                    <a:pt x="7" y="12"/>
                  </a:cubicBezTo>
                  <a:cubicBezTo>
                    <a:pt x="7" y="12"/>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10" y="1"/>
                    <a:pt x="10"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0" name="îsḻíḓé">
              <a:extLst>
                <a:ext uri="{FF2B5EF4-FFF2-40B4-BE49-F238E27FC236}">
                  <a16:creationId xmlns:a16="http://schemas.microsoft.com/office/drawing/2014/main" id="{D4E4F2F1-1289-4896-9AEC-F9F5D9C3B6E9}"/>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1" name="îŝlïde">
              <a:extLst>
                <a:ext uri="{FF2B5EF4-FFF2-40B4-BE49-F238E27FC236}">
                  <a16:creationId xmlns:a16="http://schemas.microsoft.com/office/drawing/2014/main" id="{8CC1AFEF-57EB-4621-86C5-8DCD0A4AC1E1}"/>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2" name="îšļïḓê">
              <a:extLst>
                <a:ext uri="{FF2B5EF4-FFF2-40B4-BE49-F238E27FC236}">
                  <a16:creationId xmlns:a16="http://schemas.microsoft.com/office/drawing/2014/main" id="{4257C7C1-EE57-4006-A262-DB3D16F4A34F}"/>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1"/>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2"/>
                    <a:pt x="4" y="12"/>
                    <a:pt x="4" y="12"/>
                  </a:cubicBezTo>
                  <a:cubicBezTo>
                    <a:pt x="1" y="12"/>
                    <a:pt x="1" y="12"/>
                    <a:pt x="1" y="12"/>
                  </a:cubicBezTo>
                  <a:cubicBezTo>
                    <a:pt x="1" y="12"/>
                    <a:pt x="0" y="12"/>
                    <a:pt x="0" y="12"/>
                  </a:cubicBezTo>
                  <a:cubicBezTo>
                    <a:pt x="0" y="12"/>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3" name="iśļîḓê">
              <a:extLst>
                <a:ext uri="{FF2B5EF4-FFF2-40B4-BE49-F238E27FC236}">
                  <a16:creationId xmlns:a16="http://schemas.microsoft.com/office/drawing/2014/main" id="{6B686F8F-69D0-4CE3-97C7-EAD562E9D1CF}"/>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0"/>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1"/>
                    <a:pt x="4" y="12"/>
                    <a:pt x="4" y="12"/>
                  </a:cubicBezTo>
                  <a:cubicBezTo>
                    <a:pt x="1" y="12"/>
                    <a:pt x="1" y="12"/>
                    <a:pt x="1" y="12"/>
                  </a:cubicBezTo>
                  <a:cubicBezTo>
                    <a:pt x="0" y="12"/>
                    <a:pt x="0" y="12"/>
                    <a:pt x="0" y="12"/>
                  </a:cubicBezTo>
                  <a:cubicBezTo>
                    <a:pt x="1" y="11"/>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4" name="ïṩļïḑé">
              <a:extLst>
                <a:ext uri="{FF2B5EF4-FFF2-40B4-BE49-F238E27FC236}">
                  <a16:creationId xmlns:a16="http://schemas.microsoft.com/office/drawing/2014/main" id="{A2836485-CAC9-4498-9B92-D2EED4C1357B}"/>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0"/>
                    <a:pt x="4" y="1"/>
                    <a:pt x="4" y="1"/>
                  </a:cubicBezTo>
                  <a:cubicBezTo>
                    <a:pt x="4" y="1"/>
                    <a:pt x="4" y="1"/>
                    <a:pt x="4" y="1"/>
                  </a:cubicBezTo>
                  <a:cubicBezTo>
                    <a:pt x="4" y="1"/>
                    <a:pt x="4" y="1"/>
                    <a:pt x="4" y="1"/>
                  </a:cubicBezTo>
                  <a:cubicBezTo>
                    <a:pt x="4" y="1"/>
                    <a:pt x="3" y="1"/>
                    <a:pt x="3" y="1"/>
                  </a:cubicBezTo>
                  <a:cubicBezTo>
                    <a:pt x="3" y="1"/>
                    <a:pt x="3" y="1"/>
                    <a:pt x="3" y="2"/>
                  </a:cubicBezTo>
                  <a:cubicBezTo>
                    <a:pt x="3" y="2"/>
                    <a:pt x="3" y="2"/>
                    <a:pt x="3" y="2"/>
                  </a:cubicBezTo>
                  <a:cubicBezTo>
                    <a:pt x="5" y="10"/>
                    <a:pt x="5" y="10"/>
                    <a:pt x="5" y="10"/>
                  </a:cubicBezTo>
                  <a:cubicBezTo>
                    <a:pt x="5" y="10"/>
                    <a:pt x="5" y="11"/>
                    <a:pt x="5" y="11"/>
                  </a:cubicBezTo>
                  <a:cubicBezTo>
                    <a:pt x="5" y="11"/>
                    <a:pt x="5" y="11"/>
                    <a:pt x="5" y="11"/>
                  </a:cubicBezTo>
                  <a:cubicBezTo>
                    <a:pt x="6"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1"/>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5" name="i$1iḋe">
              <a:extLst>
                <a:ext uri="{FF2B5EF4-FFF2-40B4-BE49-F238E27FC236}">
                  <a16:creationId xmlns:a16="http://schemas.microsoft.com/office/drawing/2014/main" id="{6D1EBE36-5334-490F-A7DB-00267435014A}"/>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1"/>
                    <a:pt x="4" y="1"/>
                    <a:pt x="4" y="1"/>
                  </a:cubicBezTo>
                  <a:cubicBezTo>
                    <a:pt x="4" y="1"/>
                    <a:pt x="4" y="1"/>
                    <a:pt x="4" y="1"/>
                  </a:cubicBezTo>
                  <a:cubicBezTo>
                    <a:pt x="4" y="1"/>
                    <a:pt x="4" y="1"/>
                    <a:pt x="4" y="1"/>
                  </a:cubicBezTo>
                  <a:cubicBezTo>
                    <a:pt x="4" y="1"/>
                    <a:pt x="3" y="1"/>
                    <a:pt x="3" y="1"/>
                  </a:cubicBezTo>
                  <a:cubicBezTo>
                    <a:pt x="3" y="1"/>
                    <a:pt x="3" y="2"/>
                    <a:pt x="3" y="2"/>
                  </a:cubicBezTo>
                  <a:cubicBezTo>
                    <a:pt x="3" y="2"/>
                    <a:pt x="3" y="2"/>
                    <a:pt x="3" y="2"/>
                  </a:cubicBezTo>
                  <a:cubicBezTo>
                    <a:pt x="5" y="10"/>
                    <a:pt x="5" y="10"/>
                    <a:pt x="5" y="10"/>
                  </a:cubicBezTo>
                  <a:cubicBezTo>
                    <a:pt x="5" y="10"/>
                    <a:pt x="5" y="11"/>
                    <a:pt x="5" y="11"/>
                  </a:cubicBezTo>
                  <a:cubicBezTo>
                    <a:pt x="5" y="11"/>
                    <a:pt x="5" y="11"/>
                    <a:pt x="5" y="11"/>
                  </a:cubicBezTo>
                  <a:cubicBezTo>
                    <a:pt x="5"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2"/>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6" name="i$ļîde">
              <a:extLst>
                <a:ext uri="{FF2B5EF4-FFF2-40B4-BE49-F238E27FC236}">
                  <a16:creationId xmlns:a16="http://schemas.microsoft.com/office/drawing/2014/main" id="{9A2C26B6-7E40-423A-9E66-AA52A1B1821B}"/>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8"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4"/>
                    <a:pt x="3" y="4"/>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7" name="iṡļîďê">
              <a:extLst>
                <a:ext uri="{FF2B5EF4-FFF2-40B4-BE49-F238E27FC236}">
                  <a16:creationId xmlns:a16="http://schemas.microsoft.com/office/drawing/2014/main" id="{3089104C-F32F-4C0C-ACAE-60B1BA998933}"/>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9"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2"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5"/>
                    <a:pt x="3" y="5"/>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8" name="îşḷiḋé">
              <a:extLst>
                <a:ext uri="{FF2B5EF4-FFF2-40B4-BE49-F238E27FC236}">
                  <a16:creationId xmlns:a16="http://schemas.microsoft.com/office/drawing/2014/main" id="{4D9D9928-8D40-4A34-BEB9-35EE1E7AB31F}"/>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6"/>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7"/>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9" name="isliḑè">
              <a:extLst>
                <a:ext uri="{FF2B5EF4-FFF2-40B4-BE49-F238E27FC236}">
                  <a16:creationId xmlns:a16="http://schemas.microsoft.com/office/drawing/2014/main" id="{6D2A7C71-2A06-430A-8688-E663AFFF4AD4}"/>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5"/>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6"/>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0" name="iṧlîḓê">
              <a:extLst>
                <a:ext uri="{FF2B5EF4-FFF2-40B4-BE49-F238E27FC236}">
                  <a16:creationId xmlns:a16="http://schemas.microsoft.com/office/drawing/2014/main" id="{D33A46B6-4CC5-44BF-93E5-662291EA322F}"/>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6"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10"/>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1"/>
                    <a:pt x="2" y="0"/>
                    <a:pt x="2" y="0"/>
                  </a:cubicBezTo>
                  <a:cubicBezTo>
                    <a:pt x="2" y="0"/>
                    <a:pt x="2" y="0"/>
                    <a:pt x="2" y="0"/>
                  </a:cubicBezTo>
                  <a:cubicBezTo>
                    <a:pt x="2" y="0"/>
                    <a:pt x="2" y="0"/>
                    <a:pt x="2" y="0"/>
                  </a:cubicBezTo>
                  <a:cubicBezTo>
                    <a:pt x="2" y="0"/>
                    <a:pt x="3" y="0"/>
                    <a:pt x="3"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1" name="iṣļíďé">
              <a:extLst>
                <a:ext uri="{FF2B5EF4-FFF2-40B4-BE49-F238E27FC236}">
                  <a16:creationId xmlns:a16="http://schemas.microsoft.com/office/drawing/2014/main" id="{519A3650-87FB-44A2-BECD-6F773A798C4F}"/>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5"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9"/>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0"/>
                    <a:pt x="2" y="0"/>
                    <a:pt x="2" y="0"/>
                  </a:cubicBezTo>
                  <a:cubicBezTo>
                    <a:pt x="2" y="0"/>
                    <a:pt x="2" y="0"/>
                    <a:pt x="2" y="0"/>
                  </a:cubicBezTo>
                  <a:cubicBezTo>
                    <a:pt x="2" y="0"/>
                    <a:pt x="2" y="0"/>
                    <a:pt x="2" y="0"/>
                  </a:cubicBezTo>
                  <a:lnTo>
                    <a:pt x="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2" name="iŝlíḍè">
              <a:extLst>
                <a:ext uri="{FF2B5EF4-FFF2-40B4-BE49-F238E27FC236}">
                  <a16:creationId xmlns:a16="http://schemas.microsoft.com/office/drawing/2014/main" id="{81C918AB-F152-4B39-B76F-BAA62D8921CC}"/>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9" y="11"/>
                    <a:pt x="9"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3" name="iśļïḋé">
              <a:extLst>
                <a:ext uri="{FF2B5EF4-FFF2-40B4-BE49-F238E27FC236}">
                  <a16:creationId xmlns:a16="http://schemas.microsoft.com/office/drawing/2014/main" id="{59110FDC-5E08-42E5-9B84-3FC5854BD0E8}"/>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8" y="11"/>
                    <a:pt x="8"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4" name="ïşḻîde">
              <a:extLst>
                <a:ext uri="{FF2B5EF4-FFF2-40B4-BE49-F238E27FC236}">
                  <a16:creationId xmlns:a16="http://schemas.microsoft.com/office/drawing/2014/main" id="{FE425DE4-2180-439F-98AC-ADBCC857A77A}"/>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2" y="3"/>
                    <a:pt x="2"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7"/>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5" name="ïšḷíḍe">
              <a:extLst>
                <a:ext uri="{FF2B5EF4-FFF2-40B4-BE49-F238E27FC236}">
                  <a16:creationId xmlns:a16="http://schemas.microsoft.com/office/drawing/2014/main" id="{0EC5E745-7B7B-4EA3-90A2-4D5FD6A9C408}"/>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8"/>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6" name="iṥļîḑè">
              <a:extLst>
                <a:ext uri="{FF2B5EF4-FFF2-40B4-BE49-F238E27FC236}">
                  <a16:creationId xmlns:a16="http://schemas.microsoft.com/office/drawing/2014/main" id="{8DE10EF3-BF36-4B99-A21C-C6AF9FA12608}"/>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5"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6"/>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9"/>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7" name="i$1iďé">
              <a:extLst>
                <a:ext uri="{FF2B5EF4-FFF2-40B4-BE49-F238E27FC236}">
                  <a16:creationId xmlns:a16="http://schemas.microsoft.com/office/drawing/2014/main" id="{9870804B-F28C-40F6-A43E-AF88F6BAE087}"/>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5"/>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8"/>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8" name="íŝḷïďè">
              <a:extLst>
                <a:ext uri="{FF2B5EF4-FFF2-40B4-BE49-F238E27FC236}">
                  <a16:creationId xmlns:a16="http://schemas.microsoft.com/office/drawing/2014/main" id="{278A97D9-C98D-4BA8-A13F-CA3446ADA3D6}"/>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3" y="4"/>
                    <a:pt x="3" y="4"/>
                    <a:pt x="2" y="4"/>
                  </a:cubicBezTo>
                  <a:cubicBezTo>
                    <a:pt x="2" y="4"/>
                    <a:pt x="2" y="4"/>
                    <a:pt x="2" y="3"/>
                  </a:cubicBezTo>
                  <a:cubicBezTo>
                    <a:pt x="3" y="0"/>
                    <a:pt x="3" y="0"/>
                    <a:pt x="3" y="0"/>
                  </a:cubicBezTo>
                  <a:cubicBezTo>
                    <a:pt x="3" y="0"/>
                    <a:pt x="3" y="0"/>
                    <a:pt x="3" y="0"/>
                  </a:cubicBezTo>
                  <a:cubicBezTo>
                    <a:pt x="4" y="0"/>
                    <a:pt x="4" y="0"/>
                    <a:pt x="4" y="0"/>
                  </a:cubicBezTo>
                  <a:cubicBezTo>
                    <a:pt x="4" y="0"/>
                    <a:pt x="4" y="0"/>
                    <a:pt x="4" y="0"/>
                  </a:cubicBezTo>
                  <a:cubicBezTo>
                    <a:pt x="4" y="1"/>
                    <a:pt x="3"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1"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1" y="10"/>
                    <a:pt x="1" y="10"/>
                    <a:pt x="0" y="10"/>
                  </a:cubicBezTo>
                  <a:cubicBezTo>
                    <a:pt x="0" y="10"/>
                    <a:pt x="0" y="10"/>
                    <a:pt x="0" y="10"/>
                  </a:cubicBezTo>
                  <a:cubicBezTo>
                    <a:pt x="1" y="6"/>
                    <a:pt x="1" y="6"/>
                    <a:pt x="1" y="6"/>
                  </a:cubicBezTo>
                  <a:cubicBezTo>
                    <a:pt x="1" y="6"/>
                    <a:pt x="2" y="6"/>
                    <a:pt x="2" y="6"/>
                  </a:cubicBezTo>
                  <a:cubicBezTo>
                    <a:pt x="2" y="6"/>
                    <a:pt x="2" y="6"/>
                    <a:pt x="2" y="6"/>
                  </a:cubicBezTo>
                  <a:cubicBezTo>
                    <a:pt x="2" y="7"/>
                    <a:pt x="2" y="7"/>
                    <a:pt x="2" y="7"/>
                  </a:cubicBezTo>
                  <a:cubicBezTo>
                    <a:pt x="2" y="7"/>
                    <a:pt x="2" y="7"/>
                    <a:pt x="2" y="7"/>
                  </a:cubicBezTo>
                  <a:cubicBezTo>
                    <a:pt x="2" y="7"/>
                    <a:pt x="2" y="7"/>
                    <a:pt x="2" y="8"/>
                  </a:cubicBezTo>
                  <a:cubicBezTo>
                    <a:pt x="2" y="8"/>
                    <a:pt x="2" y="8"/>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9" name="ïśļîḓé">
              <a:extLst>
                <a:ext uri="{FF2B5EF4-FFF2-40B4-BE49-F238E27FC236}">
                  <a16:creationId xmlns:a16="http://schemas.microsoft.com/office/drawing/2014/main" id="{54362419-FB94-4FA7-92DA-F9D545689B44}"/>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2" y="4"/>
                    <a:pt x="2" y="4"/>
                    <a:pt x="2" y="4"/>
                  </a:cubicBezTo>
                  <a:cubicBezTo>
                    <a:pt x="2" y="3"/>
                    <a:pt x="2" y="3"/>
                    <a:pt x="2" y="3"/>
                  </a:cubicBezTo>
                  <a:cubicBezTo>
                    <a:pt x="3" y="0"/>
                    <a:pt x="3" y="0"/>
                    <a:pt x="3" y="0"/>
                  </a:cubicBezTo>
                  <a:cubicBezTo>
                    <a:pt x="3" y="0"/>
                    <a:pt x="3" y="0"/>
                    <a:pt x="3" y="0"/>
                  </a:cubicBezTo>
                  <a:cubicBezTo>
                    <a:pt x="4" y="0"/>
                    <a:pt x="4" y="0"/>
                    <a:pt x="4" y="0"/>
                  </a:cubicBezTo>
                  <a:cubicBezTo>
                    <a:pt x="4" y="0"/>
                    <a:pt x="4" y="0"/>
                    <a:pt x="4" y="0"/>
                  </a:cubicBezTo>
                  <a:cubicBezTo>
                    <a:pt x="4" y="1"/>
                    <a:pt x="4"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2"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0" y="10"/>
                    <a:pt x="0" y="10"/>
                    <a:pt x="0" y="10"/>
                  </a:cubicBezTo>
                  <a:cubicBezTo>
                    <a:pt x="0" y="10"/>
                    <a:pt x="0" y="10"/>
                    <a:pt x="0" y="10"/>
                  </a:cubicBezTo>
                  <a:cubicBezTo>
                    <a:pt x="1" y="6"/>
                    <a:pt x="1" y="6"/>
                    <a:pt x="1" y="6"/>
                  </a:cubicBezTo>
                  <a:cubicBezTo>
                    <a:pt x="2" y="6"/>
                    <a:pt x="2" y="6"/>
                    <a:pt x="2" y="6"/>
                  </a:cubicBezTo>
                  <a:cubicBezTo>
                    <a:pt x="2" y="6"/>
                    <a:pt x="2" y="6"/>
                    <a:pt x="2" y="6"/>
                  </a:cubicBezTo>
                  <a:cubicBezTo>
                    <a:pt x="2" y="7"/>
                    <a:pt x="2" y="7"/>
                    <a:pt x="2" y="7"/>
                  </a:cubicBezTo>
                  <a:cubicBezTo>
                    <a:pt x="2" y="7"/>
                    <a:pt x="2" y="7"/>
                    <a:pt x="2" y="7"/>
                  </a:cubicBezTo>
                  <a:cubicBezTo>
                    <a:pt x="2" y="7"/>
                    <a:pt x="2" y="8"/>
                    <a:pt x="2" y="8"/>
                  </a:cubicBezTo>
                  <a:cubicBezTo>
                    <a:pt x="2" y="7"/>
                    <a:pt x="2" y="7"/>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0" name="ïṣļîḑe">
              <a:extLst>
                <a:ext uri="{FF2B5EF4-FFF2-40B4-BE49-F238E27FC236}">
                  <a16:creationId xmlns:a16="http://schemas.microsoft.com/office/drawing/2014/main" id="{4B3E4B86-CB71-4A3D-934E-E41DA6AACEF7}"/>
                </a:ext>
              </a:extLst>
            </p:cNvPr>
            <p:cNvSpPr/>
            <p:nvPr/>
          </p:nvSpPr>
          <p:spPr bwMode="auto">
            <a:xfrm>
              <a:off x="3354388" y="3257550"/>
              <a:ext cx="76200" cy="80963"/>
            </a:xfrm>
            <a:custGeom>
              <a:avLst/>
              <a:gdLst>
                <a:gd name="T0" fmla="*/ 8 w 23"/>
                <a:gd name="T1" fmla="*/ 2 h 24"/>
                <a:gd name="T2" fmla="*/ 18 w 23"/>
                <a:gd name="T3" fmla="*/ 9 h 24"/>
                <a:gd name="T4" fmla="*/ 18 w 23"/>
                <a:gd name="T5" fmla="*/ 12 h 24"/>
                <a:gd name="T6" fmla="*/ 20 w 23"/>
                <a:gd name="T7" fmla="*/ 16 h 24"/>
                <a:gd name="T8" fmla="*/ 19 w 23"/>
                <a:gd name="T9" fmla="*/ 23 h 24"/>
                <a:gd name="T10" fmla="*/ 17 w 23"/>
                <a:gd name="T11" fmla="*/ 24 h 24"/>
                <a:gd name="T12" fmla="*/ 17 w 23"/>
                <a:gd name="T13" fmla="*/ 22 h 24"/>
                <a:gd name="T14" fmla="*/ 16 w 23"/>
                <a:gd name="T15" fmla="*/ 14 h 24"/>
                <a:gd name="T16" fmla="*/ 10 w 23"/>
                <a:gd name="T17" fmla="*/ 13 h 24"/>
                <a:gd name="T18" fmla="*/ 7 w 23"/>
                <a:gd name="T19" fmla="*/ 15 h 24"/>
                <a:gd name="T20" fmla="*/ 7 w 23"/>
                <a:gd name="T21" fmla="*/ 13 h 24"/>
                <a:gd name="T22" fmla="*/ 4 w 23"/>
                <a:gd name="T23" fmla="*/ 9 h 24"/>
                <a:gd name="T24" fmla="*/ 1 w 23"/>
                <a:gd name="T25" fmla="*/ 6 h 24"/>
                <a:gd name="T26" fmla="*/ 8 w 23"/>
                <a:gd name="T2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8" y="2"/>
                  </a:moveTo>
                  <a:cubicBezTo>
                    <a:pt x="18" y="9"/>
                    <a:pt x="18" y="9"/>
                    <a:pt x="18" y="9"/>
                  </a:cubicBezTo>
                  <a:cubicBezTo>
                    <a:pt x="18" y="9"/>
                    <a:pt x="18" y="10"/>
                    <a:pt x="18" y="12"/>
                  </a:cubicBezTo>
                  <a:cubicBezTo>
                    <a:pt x="18" y="12"/>
                    <a:pt x="18" y="14"/>
                    <a:pt x="20" y="16"/>
                  </a:cubicBezTo>
                  <a:cubicBezTo>
                    <a:pt x="20" y="16"/>
                    <a:pt x="23" y="23"/>
                    <a:pt x="19" y="23"/>
                  </a:cubicBezTo>
                  <a:cubicBezTo>
                    <a:pt x="19" y="23"/>
                    <a:pt x="17" y="23"/>
                    <a:pt x="17" y="24"/>
                  </a:cubicBezTo>
                  <a:cubicBezTo>
                    <a:pt x="17" y="24"/>
                    <a:pt x="16" y="24"/>
                    <a:pt x="17" y="22"/>
                  </a:cubicBezTo>
                  <a:cubicBezTo>
                    <a:pt x="17" y="22"/>
                    <a:pt x="19" y="18"/>
                    <a:pt x="16" y="14"/>
                  </a:cubicBezTo>
                  <a:cubicBezTo>
                    <a:pt x="16" y="14"/>
                    <a:pt x="13" y="10"/>
                    <a:pt x="10" y="13"/>
                  </a:cubicBezTo>
                  <a:cubicBezTo>
                    <a:pt x="10" y="13"/>
                    <a:pt x="9" y="16"/>
                    <a:pt x="7" y="15"/>
                  </a:cubicBezTo>
                  <a:cubicBezTo>
                    <a:pt x="7" y="15"/>
                    <a:pt x="7" y="15"/>
                    <a:pt x="7" y="13"/>
                  </a:cubicBezTo>
                  <a:cubicBezTo>
                    <a:pt x="7" y="13"/>
                    <a:pt x="8" y="8"/>
                    <a:pt x="4" y="9"/>
                  </a:cubicBezTo>
                  <a:cubicBezTo>
                    <a:pt x="4" y="9"/>
                    <a:pt x="0" y="10"/>
                    <a:pt x="1" y="6"/>
                  </a:cubicBezTo>
                  <a:cubicBezTo>
                    <a:pt x="1" y="6"/>
                    <a:pt x="2"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1" name="ïşliḍê">
              <a:extLst>
                <a:ext uri="{FF2B5EF4-FFF2-40B4-BE49-F238E27FC236}">
                  <a16:creationId xmlns:a16="http://schemas.microsoft.com/office/drawing/2014/main" id="{41B5B239-8DC8-4139-89D8-A0DB5620827B}"/>
                </a:ext>
              </a:extLst>
            </p:cNvPr>
            <p:cNvSpPr/>
            <p:nvPr/>
          </p:nvSpPr>
          <p:spPr bwMode="auto">
            <a:xfrm>
              <a:off x="3360738" y="3211513"/>
              <a:ext cx="88900" cy="53975"/>
            </a:xfrm>
            <a:custGeom>
              <a:avLst/>
              <a:gdLst>
                <a:gd name="T0" fmla="*/ 1 w 27"/>
                <a:gd name="T1" fmla="*/ 4 h 16"/>
                <a:gd name="T2" fmla="*/ 4 w 27"/>
                <a:gd name="T3" fmla="*/ 9 h 16"/>
                <a:gd name="T4" fmla="*/ 8 w 27"/>
                <a:gd name="T5" fmla="*/ 10 h 16"/>
                <a:gd name="T6" fmla="*/ 11 w 27"/>
                <a:gd name="T7" fmla="*/ 13 h 16"/>
                <a:gd name="T8" fmla="*/ 13 w 27"/>
                <a:gd name="T9" fmla="*/ 13 h 16"/>
                <a:gd name="T10" fmla="*/ 19 w 27"/>
                <a:gd name="T11" fmla="*/ 15 h 16"/>
                <a:gd name="T12" fmla="*/ 24 w 27"/>
                <a:gd name="T13" fmla="*/ 10 h 16"/>
                <a:gd name="T14" fmla="*/ 23 w 27"/>
                <a:gd name="T15" fmla="*/ 5 h 16"/>
                <a:gd name="T16" fmla="*/ 21 w 27"/>
                <a:gd name="T17" fmla="*/ 7 h 16"/>
                <a:gd name="T18" fmla="*/ 17 w 27"/>
                <a:gd name="T19" fmla="*/ 11 h 16"/>
                <a:gd name="T20" fmla="*/ 12 w 27"/>
                <a:gd name="T21" fmla="*/ 8 h 16"/>
                <a:gd name="T22" fmla="*/ 12 w 27"/>
                <a:gd name="T23" fmla="*/ 4 h 16"/>
                <a:gd name="T24" fmla="*/ 10 w 27"/>
                <a:gd name="T25" fmla="*/ 0 h 16"/>
                <a:gd name="T26" fmla="*/ 9 w 27"/>
                <a:gd name="T27" fmla="*/ 3 h 16"/>
                <a:gd name="T28" fmla="*/ 7 w 27"/>
                <a:gd name="T29" fmla="*/ 5 h 16"/>
                <a:gd name="T30" fmla="*/ 5 w 27"/>
                <a:gd name="T31" fmla="*/ 4 h 16"/>
                <a:gd name="T32" fmla="*/ 1 w 27"/>
                <a:gd name="T3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1" y="4"/>
                  </a:moveTo>
                  <a:cubicBezTo>
                    <a:pt x="1" y="4"/>
                    <a:pt x="0" y="8"/>
                    <a:pt x="4" y="9"/>
                  </a:cubicBezTo>
                  <a:cubicBezTo>
                    <a:pt x="4" y="9"/>
                    <a:pt x="7" y="9"/>
                    <a:pt x="8" y="10"/>
                  </a:cubicBezTo>
                  <a:cubicBezTo>
                    <a:pt x="8" y="10"/>
                    <a:pt x="10" y="12"/>
                    <a:pt x="11" y="13"/>
                  </a:cubicBezTo>
                  <a:cubicBezTo>
                    <a:pt x="11" y="13"/>
                    <a:pt x="12" y="12"/>
                    <a:pt x="13" y="13"/>
                  </a:cubicBezTo>
                  <a:cubicBezTo>
                    <a:pt x="13" y="13"/>
                    <a:pt x="17" y="16"/>
                    <a:pt x="19" y="15"/>
                  </a:cubicBezTo>
                  <a:cubicBezTo>
                    <a:pt x="19" y="15"/>
                    <a:pt x="22" y="14"/>
                    <a:pt x="24" y="10"/>
                  </a:cubicBezTo>
                  <a:cubicBezTo>
                    <a:pt x="24" y="10"/>
                    <a:pt x="27" y="6"/>
                    <a:pt x="23" y="5"/>
                  </a:cubicBezTo>
                  <a:cubicBezTo>
                    <a:pt x="23" y="5"/>
                    <a:pt x="21" y="5"/>
                    <a:pt x="21" y="7"/>
                  </a:cubicBezTo>
                  <a:cubicBezTo>
                    <a:pt x="21" y="7"/>
                    <a:pt x="20" y="13"/>
                    <a:pt x="17" y="11"/>
                  </a:cubicBezTo>
                  <a:cubicBezTo>
                    <a:pt x="17" y="11"/>
                    <a:pt x="13" y="10"/>
                    <a:pt x="12" y="8"/>
                  </a:cubicBezTo>
                  <a:cubicBezTo>
                    <a:pt x="12" y="8"/>
                    <a:pt x="10" y="7"/>
                    <a:pt x="12" y="4"/>
                  </a:cubicBezTo>
                  <a:cubicBezTo>
                    <a:pt x="12" y="4"/>
                    <a:pt x="13" y="1"/>
                    <a:pt x="10" y="0"/>
                  </a:cubicBezTo>
                  <a:cubicBezTo>
                    <a:pt x="10" y="0"/>
                    <a:pt x="8" y="0"/>
                    <a:pt x="9" y="3"/>
                  </a:cubicBezTo>
                  <a:cubicBezTo>
                    <a:pt x="9" y="3"/>
                    <a:pt x="9" y="6"/>
                    <a:pt x="7" y="5"/>
                  </a:cubicBezTo>
                  <a:cubicBezTo>
                    <a:pt x="7" y="5"/>
                    <a:pt x="6" y="5"/>
                    <a:pt x="5" y="4"/>
                  </a:cubicBezTo>
                  <a:cubicBezTo>
                    <a:pt x="5" y="4"/>
                    <a:pt x="3" y="0"/>
                    <a:pt x="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2" name="ïṣḷíḑe">
              <a:extLst>
                <a:ext uri="{FF2B5EF4-FFF2-40B4-BE49-F238E27FC236}">
                  <a16:creationId xmlns:a16="http://schemas.microsoft.com/office/drawing/2014/main" id="{95D8FCC1-8EB5-443A-BD6D-5FFBFFE0E4BC}"/>
                </a:ext>
              </a:extLst>
            </p:cNvPr>
            <p:cNvSpPr/>
            <p:nvPr/>
          </p:nvSpPr>
          <p:spPr bwMode="auto">
            <a:xfrm>
              <a:off x="3424238" y="3089275"/>
              <a:ext cx="52388" cy="73025"/>
            </a:xfrm>
            <a:custGeom>
              <a:avLst/>
              <a:gdLst>
                <a:gd name="T0" fmla="*/ 1 w 16"/>
                <a:gd name="T1" fmla="*/ 9 h 22"/>
                <a:gd name="T2" fmla="*/ 2 w 16"/>
                <a:gd name="T3" fmla="*/ 10 h 22"/>
                <a:gd name="T4" fmla="*/ 5 w 16"/>
                <a:gd name="T5" fmla="*/ 10 h 22"/>
                <a:gd name="T6" fmla="*/ 4 w 16"/>
                <a:gd name="T7" fmla="*/ 13 h 22"/>
                <a:gd name="T8" fmla="*/ 4 w 16"/>
                <a:gd name="T9" fmla="*/ 13 h 22"/>
                <a:gd name="T10" fmla="*/ 2 w 16"/>
                <a:gd name="T11" fmla="*/ 17 h 22"/>
                <a:gd name="T12" fmla="*/ 1 w 16"/>
                <a:gd name="T13" fmla="*/ 20 h 22"/>
                <a:gd name="T14" fmla="*/ 5 w 16"/>
                <a:gd name="T15" fmla="*/ 20 h 22"/>
                <a:gd name="T16" fmla="*/ 5 w 16"/>
                <a:gd name="T17" fmla="*/ 16 h 22"/>
                <a:gd name="T18" fmla="*/ 6 w 16"/>
                <a:gd name="T19" fmla="*/ 14 h 22"/>
                <a:gd name="T20" fmla="*/ 14 w 16"/>
                <a:gd name="T21" fmla="*/ 3 h 22"/>
                <a:gd name="T22" fmla="*/ 15 w 16"/>
                <a:gd name="T23" fmla="*/ 0 h 22"/>
                <a:gd name="T24" fmla="*/ 13 w 16"/>
                <a:gd name="T25" fmla="*/ 1 h 22"/>
                <a:gd name="T26" fmla="*/ 9 w 16"/>
                <a:gd name="T27" fmla="*/ 5 h 22"/>
                <a:gd name="T28" fmla="*/ 7 w 16"/>
                <a:gd name="T29" fmla="*/ 5 h 22"/>
                <a:gd name="T30" fmla="*/ 4 w 16"/>
                <a:gd name="T31" fmla="*/ 4 h 22"/>
                <a:gd name="T32" fmla="*/ 4 w 16"/>
                <a:gd name="T33" fmla="*/ 5 h 22"/>
                <a:gd name="T34" fmla="*/ 2 w 16"/>
                <a:gd name="T35" fmla="*/ 6 h 22"/>
                <a:gd name="T36" fmla="*/ 1 w 16"/>
                <a:gd name="T3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1" y="9"/>
                  </a:moveTo>
                  <a:cubicBezTo>
                    <a:pt x="1" y="9"/>
                    <a:pt x="0" y="10"/>
                    <a:pt x="2" y="10"/>
                  </a:cubicBezTo>
                  <a:cubicBezTo>
                    <a:pt x="2" y="10"/>
                    <a:pt x="5" y="9"/>
                    <a:pt x="5" y="10"/>
                  </a:cubicBezTo>
                  <a:cubicBezTo>
                    <a:pt x="5" y="10"/>
                    <a:pt x="5" y="11"/>
                    <a:pt x="4" y="13"/>
                  </a:cubicBezTo>
                  <a:cubicBezTo>
                    <a:pt x="4" y="13"/>
                    <a:pt x="4" y="13"/>
                    <a:pt x="4" y="13"/>
                  </a:cubicBezTo>
                  <a:cubicBezTo>
                    <a:pt x="3" y="15"/>
                    <a:pt x="2" y="17"/>
                    <a:pt x="2" y="17"/>
                  </a:cubicBezTo>
                  <a:cubicBezTo>
                    <a:pt x="2" y="17"/>
                    <a:pt x="0" y="18"/>
                    <a:pt x="1" y="20"/>
                  </a:cubicBezTo>
                  <a:cubicBezTo>
                    <a:pt x="1" y="20"/>
                    <a:pt x="3" y="22"/>
                    <a:pt x="5" y="20"/>
                  </a:cubicBezTo>
                  <a:cubicBezTo>
                    <a:pt x="5" y="20"/>
                    <a:pt x="3" y="18"/>
                    <a:pt x="5" y="16"/>
                  </a:cubicBezTo>
                  <a:cubicBezTo>
                    <a:pt x="5" y="16"/>
                    <a:pt x="6" y="16"/>
                    <a:pt x="6" y="14"/>
                  </a:cubicBezTo>
                  <a:cubicBezTo>
                    <a:pt x="6" y="14"/>
                    <a:pt x="8" y="8"/>
                    <a:pt x="14" y="3"/>
                  </a:cubicBezTo>
                  <a:cubicBezTo>
                    <a:pt x="14" y="3"/>
                    <a:pt x="16" y="2"/>
                    <a:pt x="15" y="0"/>
                  </a:cubicBezTo>
                  <a:cubicBezTo>
                    <a:pt x="15" y="0"/>
                    <a:pt x="14" y="0"/>
                    <a:pt x="13" y="1"/>
                  </a:cubicBezTo>
                  <a:cubicBezTo>
                    <a:pt x="9" y="5"/>
                    <a:pt x="9" y="5"/>
                    <a:pt x="9" y="5"/>
                  </a:cubicBezTo>
                  <a:cubicBezTo>
                    <a:pt x="9" y="5"/>
                    <a:pt x="8" y="6"/>
                    <a:pt x="7" y="5"/>
                  </a:cubicBezTo>
                  <a:cubicBezTo>
                    <a:pt x="7" y="5"/>
                    <a:pt x="7" y="3"/>
                    <a:pt x="4" y="4"/>
                  </a:cubicBezTo>
                  <a:cubicBezTo>
                    <a:pt x="4" y="4"/>
                    <a:pt x="4" y="4"/>
                    <a:pt x="4" y="5"/>
                  </a:cubicBezTo>
                  <a:cubicBezTo>
                    <a:pt x="4" y="5"/>
                    <a:pt x="3" y="6"/>
                    <a:pt x="2" y="6"/>
                  </a:cubicBezTo>
                  <a:cubicBezTo>
                    <a:pt x="2" y="6"/>
                    <a:pt x="1" y="6"/>
                    <a:pt x="1"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3" name="íṣḻíḋè">
              <a:extLst>
                <a:ext uri="{FF2B5EF4-FFF2-40B4-BE49-F238E27FC236}">
                  <a16:creationId xmlns:a16="http://schemas.microsoft.com/office/drawing/2014/main" id="{8C81114E-C21F-4C9D-9350-E37BC4EE1983}"/>
                </a:ext>
              </a:extLst>
            </p:cNvPr>
            <p:cNvSpPr/>
            <p:nvPr/>
          </p:nvSpPr>
          <p:spPr bwMode="auto">
            <a:xfrm>
              <a:off x="3449638" y="3105150"/>
              <a:ext cx="55563" cy="69850"/>
            </a:xfrm>
            <a:custGeom>
              <a:avLst/>
              <a:gdLst>
                <a:gd name="T0" fmla="*/ 0 w 17"/>
                <a:gd name="T1" fmla="*/ 13 h 21"/>
                <a:gd name="T2" fmla="*/ 5 w 17"/>
                <a:gd name="T3" fmla="*/ 17 h 21"/>
                <a:gd name="T4" fmla="*/ 7 w 17"/>
                <a:gd name="T5" fmla="*/ 16 h 21"/>
                <a:gd name="T6" fmla="*/ 10 w 17"/>
                <a:gd name="T7" fmla="*/ 17 h 21"/>
                <a:gd name="T8" fmla="*/ 11 w 17"/>
                <a:gd name="T9" fmla="*/ 18 h 21"/>
                <a:gd name="T10" fmla="*/ 10 w 17"/>
                <a:gd name="T11" fmla="*/ 20 h 21"/>
                <a:gd name="T12" fmla="*/ 11 w 17"/>
                <a:gd name="T13" fmla="*/ 20 h 21"/>
                <a:gd name="T14" fmla="*/ 14 w 17"/>
                <a:gd name="T15" fmla="*/ 20 h 21"/>
                <a:gd name="T16" fmla="*/ 15 w 17"/>
                <a:gd name="T17" fmla="*/ 21 h 21"/>
                <a:gd name="T18" fmla="*/ 15 w 17"/>
                <a:gd name="T19" fmla="*/ 17 h 21"/>
                <a:gd name="T20" fmla="*/ 9 w 17"/>
                <a:gd name="T21" fmla="*/ 12 h 21"/>
                <a:gd name="T22" fmla="*/ 8 w 17"/>
                <a:gd name="T23" fmla="*/ 8 h 21"/>
                <a:gd name="T24" fmla="*/ 9 w 17"/>
                <a:gd name="T25" fmla="*/ 3 h 21"/>
                <a:gd name="T26" fmla="*/ 6 w 17"/>
                <a:gd name="T27" fmla="*/ 2 h 21"/>
                <a:gd name="T28" fmla="*/ 2 w 17"/>
                <a:gd name="T29" fmla="*/ 9 h 21"/>
                <a:gd name="T30" fmla="*/ 1 w 17"/>
                <a:gd name="T31" fmla="*/ 12 h 21"/>
                <a:gd name="T32" fmla="*/ 0 w 17"/>
                <a:gd name="T33" fmla="*/ 13 h 21"/>
                <a:gd name="T34" fmla="*/ 5 w 17"/>
                <a:gd name="T35" fmla="*/ 9 h 21"/>
                <a:gd name="T36" fmla="*/ 5 w 17"/>
                <a:gd name="T37" fmla="*/ 9 h 21"/>
                <a:gd name="T38" fmla="*/ 6 w 17"/>
                <a:gd name="T39" fmla="*/ 13 h 21"/>
                <a:gd name="T40" fmla="*/ 3 w 17"/>
                <a:gd name="T41" fmla="*/ 12 h 21"/>
                <a:gd name="T42" fmla="*/ 5 w 17"/>
                <a:gd name="T4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1">
                  <a:moveTo>
                    <a:pt x="0" y="13"/>
                  </a:moveTo>
                  <a:cubicBezTo>
                    <a:pt x="0" y="13"/>
                    <a:pt x="2" y="16"/>
                    <a:pt x="5" y="17"/>
                  </a:cubicBezTo>
                  <a:cubicBezTo>
                    <a:pt x="5" y="17"/>
                    <a:pt x="6" y="17"/>
                    <a:pt x="7" y="16"/>
                  </a:cubicBezTo>
                  <a:cubicBezTo>
                    <a:pt x="7" y="16"/>
                    <a:pt x="8" y="15"/>
                    <a:pt x="10" y="17"/>
                  </a:cubicBezTo>
                  <a:cubicBezTo>
                    <a:pt x="11" y="18"/>
                    <a:pt x="11" y="18"/>
                    <a:pt x="11" y="18"/>
                  </a:cubicBezTo>
                  <a:cubicBezTo>
                    <a:pt x="11" y="18"/>
                    <a:pt x="14" y="19"/>
                    <a:pt x="10" y="20"/>
                  </a:cubicBezTo>
                  <a:cubicBezTo>
                    <a:pt x="10" y="20"/>
                    <a:pt x="9" y="20"/>
                    <a:pt x="11" y="20"/>
                  </a:cubicBezTo>
                  <a:cubicBezTo>
                    <a:pt x="14" y="20"/>
                    <a:pt x="14" y="20"/>
                    <a:pt x="14" y="20"/>
                  </a:cubicBezTo>
                  <a:cubicBezTo>
                    <a:pt x="14" y="20"/>
                    <a:pt x="15" y="20"/>
                    <a:pt x="15" y="21"/>
                  </a:cubicBezTo>
                  <a:cubicBezTo>
                    <a:pt x="15" y="21"/>
                    <a:pt x="17" y="20"/>
                    <a:pt x="15" y="17"/>
                  </a:cubicBezTo>
                  <a:cubicBezTo>
                    <a:pt x="15" y="17"/>
                    <a:pt x="13" y="14"/>
                    <a:pt x="9" y="12"/>
                  </a:cubicBezTo>
                  <a:cubicBezTo>
                    <a:pt x="9" y="12"/>
                    <a:pt x="10" y="9"/>
                    <a:pt x="8" y="8"/>
                  </a:cubicBezTo>
                  <a:cubicBezTo>
                    <a:pt x="8" y="8"/>
                    <a:pt x="9" y="3"/>
                    <a:pt x="9" y="3"/>
                  </a:cubicBezTo>
                  <a:cubicBezTo>
                    <a:pt x="9" y="3"/>
                    <a:pt x="9" y="0"/>
                    <a:pt x="6" y="2"/>
                  </a:cubicBezTo>
                  <a:cubicBezTo>
                    <a:pt x="6" y="2"/>
                    <a:pt x="3" y="6"/>
                    <a:pt x="2" y="9"/>
                  </a:cubicBezTo>
                  <a:cubicBezTo>
                    <a:pt x="2" y="9"/>
                    <a:pt x="1" y="11"/>
                    <a:pt x="1" y="12"/>
                  </a:cubicBezTo>
                  <a:cubicBezTo>
                    <a:pt x="1" y="12"/>
                    <a:pt x="0" y="13"/>
                    <a:pt x="0" y="13"/>
                  </a:cubicBezTo>
                  <a:close/>
                  <a:moveTo>
                    <a:pt x="5" y="9"/>
                  </a:moveTo>
                  <a:cubicBezTo>
                    <a:pt x="5" y="9"/>
                    <a:pt x="5" y="9"/>
                    <a:pt x="5" y="9"/>
                  </a:cubicBezTo>
                  <a:cubicBezTo>
                    <a:pt x="7" y="9"/>
                    <a:pt x="6" y="13"/>
                    <a:pt x="6" y="13"/>
                  </a:cubicBezTo>
                  <a:cubicBezTo>
                    <a:pt x="5" y="14"/>
                    <a:pt x="3" y="12"/>
                    <a:pt x="3" y="12"/>
                  </a:cubicBezTo>
                  <a:cubicBezTo>
                    <a:pt x="3" y="11"/>
                    <a:pt x="5" y="9"/>
                    <a:pt x="5"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4" name="ísḻíḍe">
              <a:extLst>
                <a:ext uri="{FF2B5EF4-FFF2-40B4-BE49-F238E27FC236}">
                  <a16:creationId xmlns:a16="http://schemas.microsoft.com/office/drawing/2014/main" id="{233EE631-C8C1-473A-BB1A-963545FABEAB}"/>
                </a:ext>
              </a:extLst>
            </p:cNvPr>
            <p:cNvSpPr/>
            <p:nvPr/>
          </p:nvSpPr>
          <p:spPr bwMode="auto">
            <a:xfrm>
              <a:off x="3467101" y="3178175"/>
              <a:ext cx="12700" cy="23813"/>
            </a:xfrm>
            <a:custGeom>
              <a:avLst/>
              <a:gdLst>
                <a:gd name="T0" fmla="*/ 0 w 4"/>
                <a:gd name="T1" fmla="*/ 3 h 7"/>
                <a:gd name="T2" fmla="*/ 2 w 4"/>
                <a:gd name="T3" fmla="*/ 6 h 7"/>
                <a:gd name="T4" fmla="*/ 4 w 4"/>
                <a:gd name="T5" fmla="*/ 5 h 7"/>
                <a:gd name="T6" fmla="*/ 4 w 4"/>
                <a:gd name="T7" fmla="*/ 3 h 7"/>
                <a:gd name="T8" fmla="*/ 4 w 4"/>
                <a:gd name="T9" fmla="*/ 1 h 7"/>
                <a:gd name="T10" fmla="*/ 3 w 4"/>
                <a:gd name="T11" fmla="*/ 1 h 7"/>
                <a:gd name="T12" fmla="*/ 1 w 4"/>
                <a:gd name="T13" fmla="*/ 2 h 7"/>
                <a:gd name="T14" fmla="*/ 0 w 4"/>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0" y="3"/>
                  </a:moveTo>
                  <a:cubicBezTo>
                    <a:pt x="0" y="3"/>
                    <a:pt x="1" y="5"/>
                    <a:pt x="2" y="6"/>
                  </a:cubicBezTo>
                  <a:cubicBezTo>
                    <a:pt x="2" y="6"/>
                    <a:pt x="4" y="7"/>
                    <a:pt x="4" y="5"/>
                  </a:cubicBezTo>
                  <a:cubicBezTo>
                    <a:pt x="4" y="5"/>
                    <a:pt x="4" y="5"/>
                    <a:pt x="4" y="3"/>
                  </a:cubicBezTo>
                  <a:cubicBezTo>
                    <a:pt x="4" y="3"/>
                    <a:pt x="3" y="2"/>
                    <a:pt x="4" y="1"/>
                  </a:cubicBezTo>
                  <a:cubicBezTo>
                    <a:pt x="4" y="1"/>
                    <a:pt x="3" y="0"/>
                    <a:pt x="3" y="1"/>
                  </a:cubicBezTo>
                  <a:cubicBezTo>
                    <a:pt x="3" y="1"/>
                    <a:pt x="2" y="2"/>
                    <a:pt x="1" y="2"/>
                  </a:cubicBezTo>
                  <a:cubicBezTo>
                    <a:pt x="1" y="2"/>
                    <a:pt x="0" y="2"/>
                    <a:pt x="0"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5" name="îṡḷïḓê">
              <a:extLst>
                <a:ext uri="{FF2B5EF4-FFF2-40B4-BE49-F238E27FC236}">
                  <a16:creationId xmlns:a16="http://schemas.microsoft.com/office/drawing/2014/main" id="{D0ABCFD6-9C73-4837-B7B9-2B4F8AB25B67}"/>
                </a:ext>
              </a:extLst>
            </p:cNvPr>
            <p:cNvSpPr/>
            <p:nvPr/>
          </p:nvSpPr>
          <p:spPr bwMode="auto">
            <a:xfrm>
              <a:off x="3489326" y="3125788"/>
              <a:ext cx="26988" cy="19050"/>
            </a:xfrm>
            <a:custGeom>
              <a:avLst/>
              <a:gdLst>
                <a:gd name="T0" fmla="*/ 1 w 8"/>
                <a:gd name="T1" fmla="*/ 5 h 6"/>
                <a:gd name="T2" fmla="*/ 5 w 8"/>
                <a:gd name="T3" fmla="*/ 0 h 6"/>
                <a:gd name="T4" fmla="*/ 8 w 8"/>
                <a:gd name="T5" fmla="*/ 4 h 6"/>
                <a:gd name="T6" fmla="*/ 5 w 8"/>
                <a:gd name="T7" fmla="*/ 6 h 6"/>
                <a:gd name="T8" fmla="*/ 1 w 8"/>
                <a:gd name="T9" fmla="*/ 5 h 6"/>
              </a:gdLst>
              <a:ahLst/>
              <a:cxnLst>
                <a:cxn ang="0">
                  <a:pos x="T0" y="T1"/>
                </a:cxn>
                <a:cxn ang="0">
                  <a:pos x="T2" y="T3"/>
                </a:cxn>
                <a:cxn ang="0">
                  <a:pos x="T4" y="T5"/>
                </a:cxn>
                <a:cxn ang="0">
                  <a:pos x="T6" y="T7"/>
                </a:cxn>
                <a:cxn ang="0">
                  <a:pos x="T8" y="T9"/>
                </a:cxn>
              </a:cxnLst>
              <a:rect l="0" t="0" r="r" b="b"/>
              <a:pathLst>
                <a:path w="8" h="6">
                  <a:moveTo>
                    <a:pt x="1" y="5"/>
                  </a:moveTo>
                  <a:cubicBezTo>
                    <a:pt x="1" y="5"/>
                    <a:pt x="0" y="1"/>
                    <a:pt x="5" y="0"/>
                  </a:cubicBezTo>
                  <a:cubicBezTo>
                    <a:pt x="5" y="0"/>
                    <a:pt x="7" y="1"/>
                    <a:pt x="8" y="4"/>
                  </a:cubicBezTo>
                  <a:cubicBezTo>
                    <a:pt x="8" y="4"/>
                    <a:pt x="7" y="6"/>
                    <a:pt x="5" y="6"/>
                  </a:cubicBezTo>
                  <a:lnTo>
                    <a:pt x="1"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6" name="îṣļiḍe">
              <a:extLst>
                <a:ext uri="{FF2B5EF4-FFF2-40B4-BE49-F238E27FC236}">
                  <a16:creationId xmlns:a16="http://schemas.microsoft.com/office/drawing/2014/main" id="{ADB10C96-953A-4997-9091-DCE4F95E4086}"/>
                </a:ext>
              </a:extLst>
            </p:cNvPr>
            <p:cNvSpPr/>
            <p:nvPr/>
          </p:nvSpPr>
          <p:spPr bwMode="auto">
            <a:xfrm>
              <a:off x="3690938" y="2932113"/>
              <a:ext cx="98425" cy="106363"/>
            </a:xfrm>
            <a:custGeom>
              <a:avLst/>
              <a:gdLst>
                <a:gd name="T0" fmla="*/ 8 w 30"/>
                <a:gd name="T1" fmla="*/ 4 h 32"/>
                <a:gd name="T2" fmla="*/ 11 w 30"/>
                <a:gd name="T3" fmla="*/ 2 h 32"/>
                <a:gd name="T4" fmla="*/ 17 w 30"/>
                <a:gd name="T5" fmla="*/ 2 h 32"/>
                <a:gd name="T6" fmla="*/ 18 w 30"/>
                <a:gd name="T7" fmla="*/ 5 h 32"/>
                <a:gd name="T8" fmla="*/ 18 w 30"/>
                <a:gd name="T9" fmla="*/ 7 h 32"/>
                <a:gd name="T10" fmla="*/ 25 w 30"/>
                <a:gd name="T11" fmla="*/ 5 h 32"/>
                <a:gd name="T12" fmla="*/ 26 w 30"/>
                <a:gd name="T13" fmla="*/ 5 h 32"/>
                <a:gd name="T14" fmla="*/ 28 w 30"/>
                <a:gd name="T15" fmla="*/ 9 h 32"/>
                <a:gd name="T16" fmla="*/ 26 w 30"/>
                <a:gd name="T17" fmla="*/ 10 h 32"/>
                <a:gd name="T18" fmla="*/ 21 w 30"/>
                <a:gd name="T19" fmla="*/ 11 h 32"/>
                <a:gd name="T20" fmla="*/ 21 w 30"/>
                <a:gd name="T21" fmla="*/ 12 h 32"/>
                <a:gd name="T22" fmla="*/ 20 w 30"/>
                <a:gd name="T23" fmla="*/ 14 h 32"/>
                <a:gd name="T24" fmla="*/ 16 w 30"/>
                <a:gd name="T25" fmla="*/ 16 h 32"/>
                <a:gd name="T26" fmla="*/ 15 w 30"/>
                <a:gd name="T27" fmla="*/ 18 h 32"/>
                <a:gd name="T28" fmla="*/ 15 w 30"/>
                <a:gd name="T29" fmla="*/ 19 h 32"/>
                <a:gd name="T30" fmla="*/ 19 w 30"/>
                <a:gd name="T31" fmla="*/ 17 h 32"/>
                <a:gd name="T32" fmla="*/ 20 w 30"/>
                <a:gd name="T33" fmla="*/ 19 h 32"/>
                <a:gd name="T34" fmla="*/ 17 w 30"/>
                <a:gd name="T35" fmla="*/ 22 h 32"/>
                <a:gd name="T36" fmla="*/ 17 w 30"/>
                <a:gd name="T37" fmla="*/ 23 h 32"/>
                <a:gd name="T38" fmla="*/ 17 w 30"/>
                <a:gd name="T39" fmla="*/ 24 h 32"/>
                <a:gd name="T40" fmla="*/ 23 w 30"/>
                <a:gd name="T41" fmla="*/ 23 h 32"/>
                <a:gd name="T42" fmla="*/ 24 w 30"/>
                <a:gd name="T43" fmla="*/ 24 h 32"/>
                <a:gd name="T44" fmla="*/ 25 w 30"/>
                <a:gd name="T45" fmla="*/ 26 h 32"/>
                <a:gd name="T46" fmla="*/ 22 w 30"/>
                <a:gd name="T47" fmla="*/ 27 h 32"/>
                <a:gd name="T48" fmla="*/ 9 w 30"/>
                <a:gd name="T49" fmla="*/ 31 h 32"/>
                <a:gd name="T50" fmla="*/ 6 w 30"/>
                <a:gd name="T51" fmla="*/ 30 h 32"/>
                <a:gd name="T52" fmla="*/ 8 w 30"/>
                <a:gd name="T53" fmla="*/ 27 h 32"/>
                <a:gd name="T54" fmla="*/ 13 w 30"/>
                <a:gd name="T55" fmla="*/ 25 h 32"/>
                <a:gd name="T56" fmla="*/ 12 w 30"/>
                <a:gd name="T57" fmla="*/ 24 h 32"/>
                <a:gd name="T58" fmla="*/ 10 w 30"/>
                <a:gd name="T59" fmla="*/ 20 h 32"/>
                <a:gd name="T60" fmla="*/ 16 w 30"/>
                <a:gd name="T61" fmla="*/ 14 h 32"/>
                <a:gd name="T62" fmla="*/ 18 w 30"/>
                <a:gd name="T63" fmla="*/ 10 h 32"/>
                <a:gd name="T64" fmla="*/ 21 w 30"/>
                <a:gd name="T65" fmla="*/ 9 h 32"/>
                <a:gd name="T66" fmla="*/ 20 w 30"/>
                <a:gd name="T67" fmla="*/ 8 h 32"/>
                <a:gd name="T68" fmla="*/ 13 w 30"/>
                <a:gd name="T69" fmla="*/ 11 h 32"/>
                <a:gd name="T70" fmla="*/ 9 w 30"/>
                <a:gd name="T71" fmla="*/ 13 h 32"/>
                <a:gd name="T72" fmla="*/ 7 w 30"/>
                <a:gd name="T73" fmla="*/ 15 h 32"/>
                <a:gd name="T74" fmla="*/ 3 w 30"/>
                <a:gd name="T75" fmla="*/ 16 h 32"/>
                <a:gd name="T76" fmla="*/ 2 w 30"/>
                <a:gd name="T77" fmla="*/ 12 h 32"/>
                <a:gd name="T78" fmla="*/ 6 w 30"/>
                <a:gd name="T79" fmla="*/ 8 h 32"/>
                <a:gd name="T80" fmla="*/ 7 w 30"/>
                <a:gd name="T81" fmla="*/ 9 h 32"/>
                <a:gd name="T82" fmla="*/ 8 w 30"/>
                <a:gd name="T83" fmla="*/ 10 h 32"/>
                <a:gd name="T84" fmla="*/ 13 w 30"/>
                <a:gd name="T85" fmla="*/ 8 h 32"/>
                <a:gd name="T86" fmla="*/ 12 w 30"/>
                <a:gd name="T87" fmla="*/ 7 h 32"/>
                <a:gd name="T88" fmla="*/ 12 w 30"/>
                <a:gd name="T89" fmla="*/ 6 h 32"/>
                <a:gd name="T90" fmla="*/ 8 w 30"/>
                <a:gd name="T9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32">
                  <a:moveTo>
                    <a:pt x="8" y="4"/>
                  </a:moveTo>
                  <a:cubicBezTo>
                    <a:pt x="8" y="4"/>
                    <a:pt x="9" y="2"/>
                    <a:pt x="11" y="2"/>
                  </a:cubicBezTo>
                  <a:cubicBezTo>
                    <a:pt x="11" y="2"/>
                    <a:pt x="15" y="0"/>
                    <a:pt x="17" y="2"/>
                  </a:cubicBezTo>
                  <a:cubicBezTo>
                    <a:pt x="17" y="2"/>
                    <a:pt x="19" y="4"/>
                    <a:pt x="18" y="5"/>
                  </a:cubicBezTo>
                  <a:cubicBezTo>
                    <a:pt x="18" y="5"/>
                    <a:pt x="17" y="6"/>
                    <a:pt x="18" y="7"/>
                  </a:cubicBezTo>
                  <a:cubicBezTo>
                    <a:pt x="25" y="5"/>
                    <a:pt x="25" y="5"/>
                    <a:pt x="25" y="5"/>
                  </a:cubicBezTo>
                  <a:cubicBezTo>
                    <a:pt x="25" y="5"/>
                    <a:pt x="25" y="4"/>
                    <a:pt x="26" y="5"/>
                  </a:cubicBezTo>
                  <a:cubicBezTo>
                    <a:pt x="26" y="5"/>
                    <a:pt x="30" y="8"/>
                    <a:pt x="28" y="9"/>
                  </a:cubicBezTo>
                  <a:cubicBezTo>
                    <a:pt x="28" y="9"/>
                    <a:pt x="27" y="10"/>
                    <a:pt x="26" y="10"/>
                  </a:cubicBezTo>
                  <a:cubicBezTo>
                    <a:pt x="21" y="11"/>
                    <a:pt x="21" y="11"/>
                    <a:pt x="21" y="11"/>
                  </a:cubicBezTo>
                  <a:cubicBezTo>
                    <a:pt x="21" y="11"/>
                    <a:pt x="20" y="11"/>
                    <a:pt x="21" y="12"/>
                  </a:cubicBezTo>
                  <a:cubicBezTo>
                    <a:pt x="21" y="12"/>
                    <a:pt x="21" y="13"/>
                    <a:pt x="20" y="14"/>
                  </a:cubicBezTo>
                  <a:cubicBezTo>
                    <a:pt x="20" y="14"/>
                    <a:pt x="16" y="16"/>
                    <a:pt x="16" y="16"/>
                  </a:cubicBezTo>
                  <a:cubicBezTo>
                    <a:pt x="15" y="18"/>
                    <a:pt x="15" y="18"/>
                    <a:pt x="15" y="18"/>
                  </a:cubicBezTo>
                  <a:cubicBezTo>
                    <a:pt x="15" y="18"/>
                    <a:pt x="14" y="18"/>
                    <a:pt x="15" y="19"/>
                  </a:cubicBezTo>
                  <a:cubicBezTo>
                    <a:pt x="19" y="17"/>
                    <a:pt x="19" y="17"/>
                    <a:pt x="19" y="17"/>
                  </a:cubicBezTo>
                  <a:cubicBezTo>
                    <a:pt x="19" y="17"/>
                    <a:pt x="20" y="17"/>
                    <a:pt x="20" y="19"/>
                  </a:cubicBezTo>
                  <a:cubicBezTo>
                    <a:pt x="20" y="19"/>
                    <a:pt x="19" y="21"/>
                    <a:pt x="17" y="22"/>
                  </a:cubicBezTo>
                  <a:cubicBezTo>
                    <a:pt x="17" y="22"/>
                    <a:pt x="17" y="22"/>
                    <a:pt x="17" y="23"/>
                  </a:cubicBezTo>
                  <a:cubicBezTo>
                    <a:pt x="17" y="23"/>
                    <a:pt x="17" y="24"/>
                    <a:pt x="17" y="24"/>
                  </a:cubicBezTo>
                  <a:cubicBezTo>
                    <a:pt x="23" y="23"/>
                    <a:pt x="23" y="23"/>
                    <a:pt x="23" y="23"/>
                  </a:cubicBezTo>
                  <a:cubicBezTo>
                    <a:pt x="23" y="23"/>
                    <a:pt x="23" y="23"/>
                    <a:pt x="24" y="24"/>
                  </a:cubicBezTo>
                  <a:cubicBezTo>
                    <a:pt x="24" y="24"/>
                    <a:pt x="26" y="25"/>
                    <a:pt x="25" y="26"/>
                  </a:cubicBezTo>
                  <a:cubicBezTo>
                    <a:pt x="25" y="26"/>
                    <a:pt x="24" y="28"/>
                    <a:pt x="22" y="27"/>
                  </a:cubicBezTo>
                  <a:cubicBezTo>
                    <a:pt x="22" y="27"/>
                    <a:pt x="14" y="28"/>
                    <a:pt x="9" y="31"/>
                  </a:cubicBezTo>
                  <a:cubicBezTo>
                    <a:pt x="9" y="31"/>
                    <a:pt x="7" y="32"/>
                    <a:pt x="6" y="30"/>
                  </a:cubicBezTo>
                  <a:cubicBezTo>
                    <a:pt x="6" y="30"/>
                    <a:pt x="6" y="28"/>
                    <a:pt x="8" y="27"/>
                  </a:cubicBezTo>
                  <a:cubicBezTo>
                    <a:pt x="8" y="27"/>
                    <a:pt x="15" y="27"/>
                    <a:pt x="13" y="25"/>
                  </a:cubicBezTo>
                  <a:cubicBezTo>
                    <a:pt x="12" y="24"/>
                    <a:pt x="12" y="24"/>
                    <a:pt x="12" y="24"/>
                  </a:cubicBezTo>
                  <a:cubicBezTo>
                    <a:pt x="12" y="24"/>
                    <a:pt x="10" y="22"/>
                    <a:pt x="10" y="20"/>
                  </a:cubicBezTo>
                  <a:cubicBezTo>
                    <a:pt x="10" y="20"/>
                    <a:pt x="16" y="18"/>
                    <a:pt x="16" y="14"/>
                  </a:cubicBezTo>
                  <a:cubicBezTo>
                    <a:pt x="16" y="14"/>
                    <a:pt x="16" y="11"/>
                    <a:pt x="18" y="10"/>
                  </a:cubicBezTo>
                  <a:cubicBezTo>
                    <a:pt x="18" y="10"/>
                    <a:pt x="20" y="11"/>
                    <a:pt x="21" y="9"/>
                  </a:cubicBezTo>
                  <a:cubicBezTo>
                    <a:pt x="21" y="9"/>
                    <a:pt x="22" y="7"/>
                    <a:pt x="20" y="8"/>
                  </a:cubicBezTo>
                  <a:cubicBezTo>
                    <a:pt x="20" y="8"/>
                    <a:pt x="14" y="10"/>
                    <a:pt x="13" y="11"/>
                  </a:cubicBezTo>
                  <a:cubicBezTo>
                    <a:pt x="9" y="13"/>
                    <a:pt x="9" y="13"/>
                    <a:pt x="9" y="13"/>
                  </a:cubicBezTo>
                  <a:cubicBezTo>
                    <a:pt x="9" y="13"/>
                    <a:pt x="8" y="13"/>
                    <a:pt x="7" y="15"/>
                  </a:cubicBezTo>
                  <a:cubicBezTo>
                    <a:pt x="7" y="15"/>
                    <a:pt x="5" y="18"/>
                    <a:pt x="3" y="16"/>
                  </a:cubicBezTo>
                  <a:cubicBezTo>
                    <a:pt x="3" y="16"/>
                    <a:pt x="0" y="14"/>
                    <a:pt x="2" y="12"/>
                  </a:cubicBezTo>
                  <a:cubicBezTo>
                    <a:pt x="2" y="12"/>
                    <a:pt x="4" y="9"/>
                    <a:pt x="6" y="8"/>
                  </a:cubicBezTo>
                  <a:cubicBezTo>
                    <a:pt x="6" y="8"/>
                    <a:pt x="7" y="8"/>
                    <a:pt x="7" y="9"/>
                  </a:cubicBezTo>
                  <a:cubicBezTo>
                    <a:pt x="7" y="9"/>
                    <a:pt x="7" y="10"/>
                    <a:pt x="8" y="10"/>
                  </a:cubicBezTo>
                  <a:cubicBezTo>
                    <a:pt x="8" y="10"/>
                    <a:pt x="11" y="11"/>
                    <a:pt x="13" y="8"/>
                  </a:cubicBezTo>
                  <a:cubicBezTo>
                    <a:pt x="13" y="8"/>
                    <a:pt x="13" y="7"/>
                    <a:pt x="12" y="7"/>
                  </a:cubicBezTo>
                  <a:cubicBezTo>
                    <a:pt x="12" y="7"/>
                    <a:pt x="12" y="6"/>
                    <a:pt x="12" y="6"/>
                  </a:cubicBezTo>
                  <a:cubicBezTo>
                    <a:pt x="11" y="6"/>
                    <a:pt x="9" y="4"/>
                    <a:pt x="8"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7" name="í$ľîďè">
              <a:extLst>
                <a:ext uri="{FF2B5EF4-FFF2-40B4-BE49-F238E27FC236}">
                  <a16:creationId xmlns:a16="http://schemas.microsoft.com/office/drawing/2014/main" id="{AF8A5086-FF7D-4B78-BE49-F29311FCA131}"/>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8" name="îṩļîḋe">
              <a:extLst>
                <a:ext uri="{FF2B5EF4-FFF2-40B4-BE49-F238E27FC236}">
                  <a16:creationId xmlns:a16="http://schemas.microsoft.com/office/drawing/2014/main" id="{1B6B9EF9-AD2C-41D7-A8E1-35BD6B888560}"/>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9" name="ïṥľídè">
              <a:extLst>
                <a:ext uri="{FF2B5EF4-FFF2-40B4-BE49-F238E27FC236}">
                  <a16:creationId xmlns:a16="http://schemas.microsoft.com/office/drawing/2014/main" id="{4C7C4953-2DDD-4C1F-B091-5F3822D35138}"/>
                </a:ext>
              </a:extLst>
            </p:cNvPr>
            <p:cNvSpPr/>
            <p:nvPr/>
          </p:nvSpPr>
          <p:spPr bwMode="auto">
            <a:xfrm>
              <a:off x="3856038" y="2932113"/>
              <a:ext cx="28575" cy="23813"/>
            </a:xfrm>
            <a:custGeom>
              <a:avLst/>
              <a:gdLst>
                <a:gd name="T0" fmla="*/ 5 w 9"/>
                <a:gd name="T1" fmla="*/ 0 h 7"/>
                <a:gd name="T2" fmla="*/ 2 w 9"/>
                <a:gd name="T3" fmla="*/ 3 h 7"/>
                <a:gd name="T4" fmla="*/ 1 w 9"/>
                <a:gd name="T5" fmla="*/ 5 h 7"/>
                <a:gd name="T6" fmla="*/ 0 w 9"/>
                <a:gd name="T7" fmla="*/ 7 h 7"/>
                <a:gd name="T8" fmla="*/ 3 w 9"/>
                <a:gd name="T9" fmla="*/ 5 h 7"/>
                <a:gd name="T10" fmla="*/ 6 w 9"/>
                <a:gd name="T11" fmla="*/ 5 h 7"/>
                <a:gd name="T12" fmla="*/ 9 w 9"/>
                <a:gd name="T13" fmla="*/ 3 h 7"/>
                <a:gd name="T14" fmla="*/ 5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5" y="0"/>
                  </a:moveTo>
                  <a:cubicBezTo>
                    <a:pt x="5" y="0"/>
                    <a:pt x="3" y="0"/>
                    <a:pt x="2" y="3"/>
                  </a:cubicBezTo>
                  <a:cubicBezTo>
                    <a:pt x="2" y="3"/>
                    <a:pt x="2" y="4"/>
                    <a:pt x="1" y="5"/>
                  </a:cubicBezTo>
                  <a:cubicBezTo>
                    <a:pt x="1" y="5"/>
                    <a:pt x="0" y="6"/>
                    <a:pt x="0" y="7"/>
                  </a:cubicBezTo>
                  <a:cubicBezTo>
                    <a:pt x="0" y="7"/>
                    <a:pt x="1" y="6"/>
                    <a:pt x="3" y="5"/>
                  </a:cubicBezTo>
                  <a:cubicBezTo>
                    <a:pt x="6" y="5"/>
                    <a:pt x="6" y="5"/>
                    <a:pt x="6" y="5"/>
                  </a:cubicBezTo>
                  <a:cubicBezTo>
                    <a:pt x="6" y="5"/>
                    <a:pt x="8" y="6"/>
                    <a:pt x="9" y="3"/>
                  </a:cubicBezTo>
                  <a:cubicBezTo>
                    <a:pt x="9" y="3"/>
                    <a:pt x="9" y="0"/>
                    <a:pt x="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0" name="iṩľiḍê">
              <a:extLst>
                <a:ext uri="{FF2B5EF4-FFF2-40B4-BE49-F238E27FC236}">
                  <a16:creationId xmlns:a16="http://schemas.microsoft.com/office/drawing/2014/main" id="{5AACF96F-82C5-4FD1-9722-30C75F458B06}"/>
                </a:ext>
              </a:extLst>
            </p:cNvPr>
            <p:cNvSpPr/>
            <p:nvPr/>
          </p:nvSpPr>
          <p:spPr bwMode="auto">
            <a:xfrm>
              <a:off x="3825876" y="2955925"/>
              <a:ext cx="55563" cy="79375"/>
            </a:xfrm>
            <a:custGeom>
              <a:avLst/>
              <a:gdLst>
                <a:gd name="T0" fmla="*/ 10 w 17"/>
                <a:gd name="T1" fmla="*/ 1 h 24"/>
                <a:gd name="T2" fmla="*/ 8 w 17"/>
                <a:gd name="T3" fmla="*/ 4 h 24"/>
                <a:gd name="T4" fmla="*/ 7 w 17"/>
                <a:gd name="T5" fmla="*/ 9 h 24"/>
                <a:gd name="T6" fmla="*/ 5 w 17"/>
                <a:gd name="T7" fmla="*/ 10 h 24"/>
                <a:gd name="T8" fmla="*/ 3 w 17"/>
                <a:gd name="T9" fmla="*/ 9 h 24"/>
                <a:gd name="T10" fmla="*/ 1 w 17"/>
                <a:gd name="T11" fmla="*/ 11 h 24"/>
                <a:gd name="T12" fmla="*/ 2 w 17"/>
                <a:gd name="T13" fmla="*/ 14 h 24"/>
                <a:gd name="T14" fmla="*/ 4 w 17"/>
                <a:gd name="T15" fmla="*/ 15 h 24"/>
                <a:gd name="T16" fmla="*/ 3 w 17"/>
                <a:gd name="T17" fmla="*/ 16 h 24"/>
                <a:gd name="T18" fmla="*/ 3 w 17"/>
                <a:gd name="T19" fmla="*/ 19 h 24"/>
                <a:gd name="T20" fmla="*/ 5 w 17"/>
                <a:gd name="T21" fmla="*/ 17 h 24"/>
                <a:gd name="T22" fmla="*/ 8 w 17"/>
                <a:gd name="T23" fmla="*/ 13 h 24"/>
                <a:gd name="T24" fmla="*/ 11 w 17"/>
                <a:gd name="T25" fmla="*/ 14 h 24"/>
                <a:gd name="T26" fmla="*/ 10 w 17"/>
                <a:gd name="T27" fmla="*/ 17 h 24"/>
                <a:gd name="T28" fmla="*/ 10 w 17"/>
                <a:gd name="T29" fmla="*/ 16 h 24"/>
                <a:gd name="T30" fmla="*/ 9 w 17"/>
                <a:gd name="T31" fmla="*/ 17 h 24"/>
                <a:gd name="T32" fmla="*/ 11 w 17"/>
                <a:gd name="T33" fmla="*/ 22 h 24"/>
                <a:gd name="T34" fmla="*/ 13 w 17"/>
                <a:gd name="T35" fmla="*/ 12 h 24"/>
                <a:gd name="T36" fmla="*/ 14 w 17"/>
                <a:gd name="T37" fmla="*/ 11 h 24"/>
                <a:gd name="T38" fmla="*/ 14 w 17"/>
                <a:gd name="T39" fmla="*/ 9 h 24"/>
                <a:gd name="T40" fmla="*/ 14 w 17"/>
                <a:gd name="T41" fmla="*/ 8 h 24"/>
                <a:gd name="T42" fmla="*/ 15 w 17"/>
                <a:gd name="T43" fmla="*/ 5 h 24"/>
                <a:gd name="T44" fmla="*/ 16 w 17"/>
                <a:gd name="T45" fmla="*/ 4 h 24"/>
                <a:gd name="T46" fmla="*/ 16 w 17"/>
                <a:gd name="T47" fmla="*/ 2 h 24"/>
                <a:gd name="T48" fmla="*/ 13 w 17"/>
                <a:gd name="T49" fmla="*/ 1 h 24"/>
                <a:gd name="T50" fmla="*/ 11 w 17"/>
                <a:gd name="T51" fmla="*/ 3 h 24"/>
                <a:gd name="T52" fmla="*/ 13 w 17"/>
                <a:gd name="T53" fmla="*/ 3 h 24"/>
                <a:gd name="T54" fmla="*/ 14 w 17"/>
                <a:gd name="T55" fmla="*/ 4 h 24"/>
                <a:gd name="T56" fmla="*/ 12 w 17"/>
                <a:gd name="T57" fmla="*/ 6 h 24"/>
                <a:gd name="T58" fmla="*/ 11 w 17"/>
                <a:gd name="T59" fmla="*/ 5 h 24"/>
                <a:gd name="T60" fmla="*/ 10 w 17"/>
                <a:gd name="T61" fmla="*/ 5 h 24"/>
                <a:gd name="T62" fmla="*/ 10 w 17"/>
                <a:gd name="T63" fmla="*/ 1 h 24"/>
                <a:gd name="T64" fmla="*/ 9 w 17"/>
                <a:gd name="T65" fmla="*/ 7 h 24"/>
                <a:gd name="T66" fmla="*/ 10 w 17"/>
                <a:gd name="T67" fmla="*/ 9 h 24"/>
                <a:gd name="T68" fmla="*/ 9 w 17"/>
                <a:gd name="T69" fmla="*/ 10 h 24"/>
                <a:gd name="T70" fmla="*/ 9 w 17"/>
                <a:gd name="T7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24">
                  <a:moveTo>
                    <a:pt x="10" y="1"/>
                  </a:moveTo>
                  <a:cubicBezTo>
                    <a:pt x="10" y="1"/>
                    <a:pt x="8" y="1"/>
                    <a:pt x="8" y="4"/>
                  </a:cubicBezTo>
                  <a:cubicBezTo>
                    <a:pt x="7" y="9"/>
                    <a:pt x="7" y="9"/>
                    <a:pt x="7" y="9"/>
                  </a:cubicBezTo>
                  <a:cubicBezTo>
                    <a:pt x="7" y="9"/>
                    <a:pt x="6" y="11"/>
                    <a:pt x="5" y="10"/>
                  </a:cubicBezTo>
                  <a:cubicBezTo>
                    <a:pt x="3" y="9"/>
                    <a:pt x="3" y="9"/>
                    <a:pt x="3" y="9"/>
                  </a:cubicBezTo>
                  <a:cubicBezTo>
                    <a:pt x="3" y="9"/>
                    <a:pt x="2" y="9"/>
                    <a:pt x="1" y="11"/>
                  </a:cubicBezTo>
                  <a:cubicBezTo>
                    <a:pt x="1" y="11"/>
                    <a:pt x="0" y="14"/>
                    <a:pt x="2" y="14"/>
                  </a:cubicBezTo>
                  <a:cubicBezTo>
                    <a:pt x="2" y="14"/>
                    <a:pt x="4" y="13"/>
                    <a:pt x="4" y="15"/>
                  </a:cubicBezTo>
                  <a:cubicBezTo>
                    <a:pt x="3" y="16"/>
                    <a:pt x="3" y="16"/>
                    <a:pt x="3" y="16"/>
                  </a:cubicBezTo>
                  <a:cubicBezTo>
                    <a:pt x="3" y="16"/>
                    <a:pt x="2" y="17"/>
                    <a:pt x="3" y="19"/>
                  </a:cubicBezTo>
                  <a:cubicBezTo>
                    <a:pt x="3" y="19"/>
                    <a:pt x="4" y="20"/>
                    <a:pt x="5" y="17"/>
                  </a:cubicBezTo>
                  <a:cubicBezTo>
                    <a:pt x="5" y="17"/>
                    <a:pt x="6" y="13"/>
                    <a:pt x="8" y="13"/>
                  </a:cubicBezTo>
                  <a:cubicBezTo>
                    <a:pt x="8" y="13"/>
                    <a:pt x="11" y="11"/>
                    <a:pt x="11" y="14"/>
                  </a:cubicBezTo>
                  <a:cubicBezTo>
                    <a:pt x="11" y="14"/>
                    <a:pt x="12" y="17"/>
                    <a:pt x="10" y="17"/>
                  </a:cubicBezTo>
                  <a:cubicBezTo>
                    <a:pt x="10" y="17"/>
                    <a:pt x="10" y="17"/>
                    <a:pt x="10" y="16"/>
                  </a:cubicBezTo>
                  <a:cubicBezTo>
                    <a:pt x="10" y="16"/>
                    <a:pt x="9" y="14"/>
                    <a:pt x="9" y="17"/>
                  </a:cubicBezTo>
                  <a:cubicBezTo>
                    <a:pt x="9" y="17"/>
                    <a:pt x="9" y="24"/>
                    <a:pt x="11" y="22"/>
                  </a:cubicBezTo>
                  <a:cubicBezTo>
                    <a:pt x="11" y="22"/>
                    <a:pt x="14" y="16"/>
                    <a:pt x="13" y="12"/>
                  </a:cubicBezTo>
                  <a:cubicBezTo>
                    <a:pt x="13" y="12"/>
                    <a:pt x="13" y="11"/>
                    <a:pt x="14" y="11"/>
                  </a:cubicBezTo>
                  <a:cubicBezTo>
                    <a:pt x="14" y="11"/>
                    <a:pt x="15" y="9"/>
                    <a:pt x="14" y="9"/>
                  </a:cubicBezTo>
                  <a:cubicBezTo>
                    <a:pt x="14" y="9"/>
                    <a:pt x="13" y="9"/>
                    <a:pt x="14" y="8"/>
                  </a:cubicBezTo>
                  <a:cubicBezTo>
                    <a:pt x="14" y="8"/>
                    <a:pt x="15" y="6"/>
                    <a:pt x="15" y="5"/>
                  </a:cubicBezTo>
                  <a:cubicBezTo>
                    <a:pt x="15" y="5"/>
                    <a:pt x="15" y="4"/>
                    <a:pt x="16" y="4"/>
                  </a:cubicBezTo>
                  <a:cubicBezTo>
                    <a:pt x="16" y="4"/>
                    <a:pt x="17" y="3"/>
                    <a:pt x="16" y="2"/>
                  </a:cubicBezTo>
                  <a:cubicBezTo>
                    <a:pt x="16" y="2"/>
                    <a:pt x="15" y="0"/>
                    <a:pt x="13" y="1"/>
                  </a:cubicBezTo>
                  <a:cubicBezTo>
                    <a:pt x="13" y="1"/>
                    <a:pt x="11" y="2"/>
                    <a:pt x="11" y="3"/>
                  </a:cubicBezTo>
                  <a:cubicBezTo>
                    <a:pt x="13" y="3"/>
                    <a:pt x="13" y="3"/>
                    <a:pt x="13" y="3"/>
                  </a:cubicBezTo>
                  <a:cubicBezTo>
                    <a:pt x="13" y="3"/>
                    <a:pt x="14" y="3"/>
                    <a:pt x="14" y="4"/>
                  </a:cubicBezTo>
                  <a:cubicBezTo>
                    <a:pt x="14" y="4"/>
                    <a:pt x="14" y="6"/>
                    <a:pt x="12" y="6"/>
                  </a:cubicBezTo>
                  <a:cubicBezTo>
                    <a:pt x="12" y="6"/>
                    <a:pt x="12" y="5"/>
                    <a:pt x="11" y="5"/>
                  </a:cubicBezTo>
                  <a:cubicBezTo>
                    <a:pt x="11" y="5"/>
                    <a:pt x="10" y="6"/>
                    <a:pt x="10" y="5"/>
                  </a:cubicBezTo>
                  <a:cubicBezTo>
                    <a:pt x="10" y="5"/>
                    <a:pt x="11" y="2"/>
                    <a:pt x="10" y="1"/>
                  </a:cubicBezTo>
                  <a:close/>
                  <a:moveTo>
                    <a:pt x="9" y="7"/>
                  </a:moveTo>
                  <a:cubicBezTo>
                    <a:pt x="10" y="7"/>
                    <a:pt x="10" y="9"/>
                    <a:pt x="10" y="9"/>
                  </a:cubicBezTo>
                  <a:cubicBezTo>
                    <a:pt x="10" y="11"/>
                    <a:pt x="9" y="10"/>
                    <a:pt x="9" y="10"/>
                  </a:cubicBezTo>
                  <a:cubicBezTo>
                    <a:pt x="9" y="9"/>
                    <a:pt x="9" y="7"/>
                    <a:pt x="9"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1" name="işḻîḑe">
              <a:extLst>
                <a:ext uri="{FF2B5EF4-FFF2-40B4-BE49-F238E27FC236}">
                  <a16:creationId xmlns:a16="http://schemas.microsoft.com/office/drawing/2014/main" id="{0F5C16BE-08B9-409D-9189-D44D304504CC}"/>
                </a:ext>
              </a:extLst>
            </p:cNvPr>
            <p:cNvSpPr/>
            <p:nvPr/>
          </p:nvSpPr>
          <p:spPr bwMode="auto">
            <a:xfrm>
              <a:off x="3902076" y="2949575"/>
              <a:ext cx="22225" cy="15875"/>
            </a:xfrm>
            <a:custGeom>
              <a:avLst/>
              <a:gdLst>
                <a:gd name="T0" fmla="*/ 6 w 7"/>
                <a:gd name="T1" fmla="*/ 0 h 5"/>
                <a:gd name="T2" fmla="*/ 7 w 7"/>
                <a:gd name="T3" fmla="*/ 2 h 5"/>
                <a:gd name="T4" fmla="*/ 4 w 7"/>
                <a:gd name="T5" fmla="*/ 5 h 5"/>
                <a:gd name="T6" fmla="*/ 0 w 7"/>
                <a:gd name="T7" fmla="*/ 2 h 5"/>
                <a:gd name="T8" fmla="*/ 2 w 7"/>
                <a:gd name="T9" fmla="*/ 0 h 5"/>
                <a:gd name="T10" fmla="*/ 6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6" y="0"/>
                  </a:moveTo>
                  <a:cubicBezTo>
                    <a:pt x="6" y="0"/>
                    <a:pt x="7" y="1"/>
                    <a:pt x="7" y="2"/>
                  </a:cubicBezTo>
                  <a:cubicBezTo>
                    <a:pt x="4" y="5"/>
                    <a:pt x="4" y="5"/>
                    <a:pt x="4" y="5"/>
                  </a:cubicBezTo>
                  <a:cubicBezTo>
                    <a:pt x="4" y="5"/>
                    <a:pt x="1" y="5"/>
                    <a:pt x="0" y="2"/>
                  </a:cubicBezTo>
                  <a:cubicBezTo>
                    <a:pt x="0" y="2"/>
                    <a:pt x="0" y="0"/>
                    <a:pt x="2" y="0"/>
                  </a:cubicBezTo>
                  <a:cubicBezTo>
                    <a:pt x="2" y="0"/>
                    <a:pt x="5" y="1"/>
                    <a:pt x="6"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2" name="íṡlïde">
              <a:extLst>
                <a:ext uri="{FF2B5EF4-FFF2-40B4-BE49-F238E27FC236}">
                  <a16:creationId xmlns:a16="http://schemas.microsoft.com/office/drawing/2014/main" id="{749A7113-7C29-4924-BC95-2C872D56CEF6}"/>
                </a:ext>
              </a:extLst>
            </p:cNvPr>
            <p:cNvSpPr/>
            <p:nvPr/>
          </p:nvSpPr>
          <p:spPr bwMode="auto">
            <a:xfrm>
              <a:off x="3881438" y="2962275"/>
              <a:ext cx="53975" cy="20638"/>
            </a:xfrm>
            <a:custGeom>
              <a:avLst/>
              <a:gdLst>
                <a:gd name="T0" fmla="*/ 1 w 16"/>
                <a:gd name="T1" fmla="*/ 3 h 6"/>
                <a:gd name="T2" fmla="*/ 9 w 16"/>
                <a:gd name="T3" fmla="*/ 2 h 6"/>
                <a:gd name="T4" fmla="*/ 14 w 16"/>
                <a:gd name="T5" fmla="*/ 1 h 6"/>
                <a:gd name="T6" fmla="*/ 15 w 16"/>
                <a:gd name="T7" fmla="*/ 1 h 6"/>
                <a:gd name="T8" fmla="*/ 15 w 16"/>
                <a:gd name="T9" fmla="*/ 3 h 6"/>
                <a:gd name="T10" fmla="*/ 4 w 16"/>
                <a:gd name="T11" fmla="*/ 5 h 6"/>
                <a:gd name="T12" fmla="*/ 3 w 16"/>
                <a:gd name="T13" fmla="*/ 6 h 6"/>
                <a:gd name="T14" fmla="*/ 2 w 16"/>
                <a:gd name="T15" fmla="*/ 5 h 6"/>
                <a:gd name="T16" fmla="*/ 0 w 16"/>
                <a:gd name="T17" fmla="*/ 4 h 6"/>
                <a:gd name="T18" fmla="*/ 1 w 1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 y="3"/>
                  </a:moveTo>
                  <a:cubicBezTo>
                    <a:pt x="9" y="2"/>
                    <a:pt x="9" y="2"/>
                    <a:pt x="9" y="2"/>
                  </a:cubicBezTo>
                  <a:cubicBezTo>
                    <a:pt x="9" y="2"/>
                    <a:pt x="13" y="1"/>
                    <a:pt x="14" y="1"/>
                  </a:cubicBezTo>
                  <a:cubicBezTo>
                    <a:pt x="14" y="1"/>
                    <a:pt x="15" y="0"/>
                    <a:pt x="15" y="1"/>
                  </a:cubicBezTo>
                  <a:cubicBezTo>
                    <a:pt x="15" y="1"/>
                    <a:pt x="16" y="3"/>
                    <a:pt x="15" y="3"/>
                  </a:cubicBezTo>
                  <a:cubicBezTo>
                    <a:pt x="15" y="3"/>
                    <a:pt x="4" y="5"/>
                    <a:pt x="4" y="5"/>
                  </a:cubicBezTo>
                  <a:cubicBezTo>
                    <a:pt x="4" y="5"/>
                    <a:pt x="3" y="5"/>
                    <a:pt x="3" y="6"/>
                  </a:cubicBezTo>
                  <a:cubicBezTo>
                    <a:pt x="3" y="6"/>
                    <a:pt x="2" y="6"/>
                    <a:pt x="2" y="5"/>
                  </a:cubicBezTo>
                  <a:cubicBezTo>
                    <a:pt x="2" y="5"/>
                    <a:pt x="0" y="5"/>
                    <a:pt x="0" y="4"/>
                  </a:cubicBezTo>
                  <a:cubicBezTo>
                    <a:pt x="0" y="4"/>
                    <a:pt x="0" y="3"/>
                    <a:pt x="1"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3" name="ïŝlîďê">
              <a:extLst>
                <a:ext uri="{FF2B5EF4-FFF2-40B4-BE49-F238E27FC236}">
                  <a16:creationId xmlns:a16="http://schemas.microsoft.com/office/drawing/2014/main" id="{CD30ADE6-1B61-4654-A22B-A7FEE9E8AC60}"/>
                </a:ext>
              </a:extLst>
            </p:cNvPr>
            <p:cNvSpPr/>
            <p:nvPr/>
          </p:nvSpPr>
          <p:spPr bwMode="auto">
            <a:xfrm>
              <a:off x="3871913" y="2979738"/>
              <a:ext cx="60325" cy="58738"/>
            </a:xfrm>
            <a:custGeom>
              <a:avLst/>
              <a:gdLst>
                <a:gd name="T0" fmla="*/ 8 w 18"/>
                <a:gd name="T1" fmla="*/ 2 h 18"/>
                <a:gd name="T2" fmla="*/ 11 w 18"/>
                <a:gd name="T3" fmla="*/ 2 h 18"/>
                <a:gd name="T4" fmla="*/ 14 w 18"/>
                <a:gd name="T5" fmla="*/ 2 h 18"/>
                <a:gd name="T6" fmla="*/ 13 w 18"/>
                <a:gd name="T7" fmla="*/ 3 h 18"/>
                <a:gd name="T8" fmla="*/ 13 w 18"/>
                <a:gd name="T9" fmla="*/ 3 h 18"/>
                <a:gd name="T10" fmla="*/ 12 w 18"/>
                <a:gd name="T11" fmla="*/ 6 h 18"/>
                <a:gd name="T12" fmla="*/ 12 w 18"/>
                <a:gd name="T13" fmla="*/ 12 h 18"/>
                <a:gd name="T14" fmla="*/ 16 w 18"/>
                <a:gd name="T15" fmla="*/ 12 h 18"/>
                <a:gd name="T16" fmla="*/ 17 w 18"/>
                <a:gd name="T17" fmla="*/ 10 h 18"/>
                <a:gd name="T18" fmla="*/ 18 w 18"/>
                <a:gd name="T19" fmla="*/ 11 h 18"/>
                <a:gd name="T20" fmla="*/ 18 w 18"/>
                <a:gd name="T21" fmla="*/ 15 h 18"/>
                <a:gd name="T22" fmla="*/ 13 w 18"/>
                <a:gd name="T23" fmla="*/ 16 h 18"/>
                <a:gd name="T24" fmla="*/ 9 w 18"/>
                <a:gd name="T25" fmla="*/ 10 h 18"/>
                <a:gd name="T26" fmla="*/ 10 w 18"/>
                <a:gd name="T27" fmla="*/ 6 h 18"/>
                <a:gd name="T28" fmla="*/ 9 w 18"/>
                <a:gd name="T29" fmla="*/ 4 h 18"/>
                <a:gd name="T30" fmla="*/ 8 w 18"/>
                <a:gd name="T31" fmla="*/ 6 h 18"/>
                <a:gd name="T32" fmla="*/ 2 w 18"/>
                <a:gd name="T33" fmla="*/ 12 h 18"/>
                <a:gd name="T34" fmla="*/ 0 w 18"/>
                <a:gd name="T35" fmla="*/ 11 h 18"/>
                <a:gd name="T36" fmla="*/ 2 w 18"/>
                <a:gd name="T37" fmla="*/ 11 h 18"/>
                <a:gd name="T38" fmla="*/ 5 w 18"/>
                <a:gd name="T39" fmla="*/ 5 h 18"/>
                <a:gd name="T40" fmla="*/ 5 w 18"/>
                <a:gd name="T41" fmla="*/ 3 h 18"/>
                <a:gd name="T42" fmla="*/ 8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2"/>
                  </a:moveTo>
                  <a:cubicBezTo>
                    <a:pt x="8" y="2"/>
                    <a:pt x="10" y="4"/>
                    <a:pt x="11" y="2"/>
                  </a:cubicBezTo>
                  <a:cubicBezTo>
                    <a:pt x="11" y="2"/>
                    <a:pt x="13" y="0"/>
                    <a:pt x="14" y="2"/>
                  </a:cubicBezTo>
                  <a:cubicBezTo>
                    <a:pt x="14" y="2"/>
                    <a:pt x="14" y="3"/>
                    <a:pt x="13" y="3"/>
                  </a:cubicBezTo>
                  <a:cubicBezTo>
                    <a:pt x="13" y="3"/>
                    <a:pt x="13" y="3"/>
                    <a:pt x="13" y="3"/>
                  </a:cubicBezTo>
                  <a:cubicBezTo>
                    <a:pt x="12" y="4"/>
                    <a:pt x="12" y="4"/>
                    <a:pt x="12" y="6"/>
                  </a:cubicBezTo>
                  <a:cubicBezTo>
                    <a:pt x="12" y="6"/>
                    <a:pt x="10" y="11"/>
                    <a:pt x="12" y="12"/>
                  </a:cubicBezTo>
                  <a:cubicBezTo>
                    <a:pt x="12" y="12"/>
                    <a:pt x="14" y="14"/>
                    <a:pt x="16" y="12"/>
                  </a:cubicBezTo>
                  <a:cubicBezTo>
                    <a:pt x="17" y="10"/>
                    <a:pt x="17" y="10"/>
                    <a:pt x="17" y="10"/>
                  </a:cubicBezTo>
                  <a:cubicBezTo>
                    <a:pt x="17" y="10"/>
                    <a:pt x="17" y="10"/>
                    <a:pt x="18" y="11"/>
                  </a:cubicBezTo>
                  <a:cubicBezTo>
                    <a:pt x="18" y="15"/>
                    <a:pt x="18" y="15"/>
                    <a:pt x="18" y="15"/>
                  </a:cubicBezTo>
                  <a:cubicBezTo>
                    <a:pt x="18" y="15"/>
                    <a:pt x="16" y="18"/>
                    <a:pt x="13" y="16"/>
                  </a:cubicBezTo>
                  <a:cubicBezTo>
                    <a:pt x="13" y="16"/>
                    <a:pt x="9" y="14"/>
                    <a:pt x="9" y="10"/>
                  </a:cubicBezTo>
                  <a:cubicBezTo>
                    <a:pt x="10" y="6"/>
                    <a:pt x="10" y="6"/>
                    <a:pt x="10" y="6"/>
                  </a:cubicBezTo>
                  <a:cubicBezTo>
                    <a:pt x="10" y="6"/>
                    <a:pt x="11" y="4"/>
                    <a:pt x="9" y="4"/>
                  </a:cubicBezTo>
                  <a:cubicBezTo>
                    <a:pt x="9" y="4"/>
                    <a:pt x="8" y="4"/>
                    <a:pt x="8" y="6"/>
                  </a:cubicBezTo>
                  <a:cubicBezTo>
                    <a:pt x="8" y="6"/>
                    <a:pt x="5" y="12"/>
                    <a:pt x="2" y="12"/>
                  </a:cubicBezTo>
                  <a:cubicBezTo>
                    <a:pt x="2" y="12"/>
                    <a:pt x="0" y="13"/>
                    <a:pt x="0" y="11"/>
                  </a:cubicBezTo>
                  <a:cubicBezTo>
                    <a:pt x="0" y="11"/>
                    <a:pt x="0" y="11"/>
                    <a:pt x="2" y="11"/>
                  </a:cubicBezTo>
                  <a:cubicBezTo>
                    <a:pt x="2" y="11"/>
                    <a:pt x="5" y="9"/>
                    <a:pt x="5" y="5"/>
                  </a:cubicBezTo>
                  <a:cubicBezTo>
                    <a:pt x="5" y="5"/>
                    <a:pt x="5" y="3"/>
                    <a:pt x="5" y="3"/>
                  </a:cubicBezTo>
                  <a:cubicBezTo>
                    <a:pt x="5" y="3"/>
                    <a:pt x="5"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4" name="îSlîde">
              <a:extLst>
                <a:ext uri="{FF2B5EF4-FFF2-40B4-BE49-F238E27FC236}">
                  <a16:creationId xmlns:a16="http://schemas.microsoft.com/office/drawing/2014/main" id="{50FB914E-5179-4896-A00F-FFD082D5EB67}"/>
                </a:ext>
              </a:extLst>
            </p:cNvPr>
            <p:cNvSpPr/>
            <p:nvPr/>
          </p:nvSpPr>
          <p:spPr bwMode="auto">
            <a:xfrm>
              <a:off x="3967163" y="2995613"/>
              <a:ext cx="106363" cy="112713"/>
            </a:xfrm>
            <a:custGeom>
              <a:avLst/>
              <a:gdLst>
                <a:gd name="T0" fmla="*/ 18 w 32"/>
                <a:gd name="T1" fmla="*/ 0 h 34"/>
                <a:gd name="T2" fmla="*/ 29 w 32"/>
                <a:gd name="T3" fmla="*/ 3 h 34"/>
                <a:gd name="T4" fmla="*/ 31 w 32"/>
                <a:gd name="T5" fmla="*/ 6 h 34"/>
                <a:gd name="T6" fmla="*/ 26 w 32"/>
                <a:gd name="T7" fmla="*/ 8 h 34"/>
                <a:gd name="T8" fmla="*/ 23 w 32"/>
                <a:gd name="T9" fmla="*/ 8 h 34"/>
                <a:gd name="T10" fmla="*/ 24 w 32"/>
                <a:gd name="T11" fmla="*/ 10 h 34"/>
                <a:gd name="T12" fmla="*/ 26 w 32"/>
                <a:gd name="T13" fmla="*/ 11 h 34"/>
                <a:gd name="T14" fmla="*/ 29 w 32"/>
                <a:gd name="T15" fmla="*/ 14 h 34"/>
                <a:gd name="T16" fmla="*/ 24 w 32"/>
                <a:gd name="T17" fmla="*/ 14 h 34"/>
                <a:gd name="T18" fmla="*/ 20 w 32"/>
                <a:gd name="T19" fmla="*/ 15 h 34"/>
                <a:gd name="T20" fmla="*/ 20 w 32"/>
                <a:gd name="T21" fmla="*/ 16 h 34"/>
                <a:gd name="T22" fmla="*/ 20 w 32"/>
                <a:gd name="T23" fmla="*/ 17 h 34"/>
                <a:gd name="T24" fmla="*/ 31 w 32"/>
                <a:gd name="T25" fmla="*/ 33 h 34"/>
                <a:gd name="T26" fmla="*/ 30 w 32"/>
                <a:gd name="T27" fmla="*/ 34 h 34"/>
                <a:gd name="T28" fmla="*/ 20 w 32"/>
                <a:gd name="T29" fmla="*/ 27 h 34"/>
                <a:gd name="T30" fmla="*/ 16 w 32"/>
                <a:gd name="T31" fmla="*/ 17 h 34"/>
                <a:gd name="T32" fmla="*/ 14 w 32"/>
                <a:gd name="T33" fmla="*/ 17 h 34"/>
                <a:gd name="T34" fmla="*/ 6 w 32"/>
                <a:gd name="T35" fmla="*/ 19 h 34"/>
                <a:gd name="T36" fmla="*/ 1 w 32"/>
                <a:gd name="T37" fmla="*/ 15 h 34"/>
                <a:gd name="T38" fmla="*/ 3 w 32"/>
                <a:gd name="T39" fmla="*/ 15 h 34"/>
                <a:gd name="T40" fmla="*/ 12 w 32"/>
                <a:gd name="T41" fmla="*/ 14 h 34"/>
                <a:gd name="T42" fmla="*/ 10 w 32"/>
                <a:gd name="T43" fmla="*/ 10 h 34"/>
                <a:gd name="T44" fmla="*/ 11 w 32"/>
                <a:gd name="T45" fmla="*/ 8 h 34"/>
                <a:gd name="T46" fmla="*/ 14 w 32"/>
                <a:gd name="T47" fmla="*/ 8 h 34"/>
                <a:gd name="T48" fmla="*/ 18 w 32"/>
                <a:gd name="T49" fmla="*/ 8 h 34"/>
                <a:gd name="T50" fmla="*/ 17 w 32"/>
                <a:gd name="T51" fmla="*/ 3 h 34"/>
                <a:gd name="T52" fmla="*/ 17 w 32"/>
                <a:gd name="T53" fmla="*/ 1 h 34"/>
                <a:gd name="T54" fmla="*/ 18 w 32"/>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4">
                  <a:moveTo>
                    <a:pt x="18" y="0"/>
                  </a:moveTo>
                  <a:cubicBezTo>
                    <a:pt x="18" y="0"/>
                    <a:pt x="26" y="3"/>
                    <a:pt x="29" y="3"/>
                  </a:cubicBezTo>
                  <a:cubicBezTo>
                    <a:pt x="29" y="3"/>
                    <a:pt x="32" y="3"/>
                    <a:pt x="31" y="6"/>
                  </a:cubicBezTo>
                  <a:cubicBezTo>
                    <a:pt x="31" y="6"/>
                    <a:pt x="29" y="8"/>
                    <a:pt x="26" y="8"/>
                  </a:cubicBezTo>
                  <a:cubicBezTo>
                    <a:pt x="26" y="8"/>
                    <a:pt x="24" y="7"/>
                    <a:pt x="23" y="8"/>
                  </a:cubicBezTo>
                  <a:cubicBezTo>
                    <a:pt x="23" y="8"/>
                    <a:pt x="22" y="9"/>
                    <a:pt x="24" y="10"/>
                  </a:cubicBezTo>
                  <a:cubicBezTo>
                    <a:pt x="24" y="10"/>
                    <a:pt x="25" y="11"/>
                    <a:pt x="26" y="11"/>
                  </a:cubicBezTo>
                  <a:cubicBezTo>
                    <a:pt x="26" y="11"/>
                    <a:pt x="29" y="12"/>
                    <a:pt x="29" y="14"/>
                  </a:cubicBezTo>
                  <a:cubicBezTo>
                    <a:pt x="29" y="14"/>
                    <a:pt x="28" y="15"/>
                    <a:pt x="24" y="14"/>
                  </a:cubicBezTo>
                  <a:cubicBezTo>
                    <a:pt x="24" y="14"/>
                    <a:pt x="21" y="13"/>
                    <a:pt x="20" y="15"/>
                  </a:cubicBezTo>
                  <a:cubicBezTo>
                    <a:pt x="20" y="15"/>
                    <a:pt x="20" y="15"/>
                    <a:pt x="20" y="16"/>
                  </a:cubicBezTo>
                  <a:cubicBezTo>
                    <a:pt x="20" y="16"/>
                    <a:pt x="20" y="16"/>
                    <a:pt x="20" y="17"/>
                  </a:cubicBezTo>
                  <a:cubicBezTo>
                    <a:pt x="20" y="17"/>
                    <a:pt x="25" y="30"/>
                    <a:pt x="31" y="33"/>
                  </a:cubicBezTo>
                  <a:cubicBezTo>
                    <a:pt x="31" y="33"/>
                    <a:pt x="32" y="34"/>
                    <a:pt x="30" y="34"/>
                  </a:cubicBezTo>
                  <a:cubicBezTo>
                    <a:pt x="30" y="34"/>
                    <a:pt x="22" y="34"/>
                    <a:pt x="20" y="27"/>
                  </a:cubicBezTo>
                  <a:cubicBezTo>
                    <a:pt x="16" y="17"/>
                    <a:pt x="16" y="17"/>
                    <a:pt x="16" y="17"/>
                  </a:cubicBezTo>
                  <a:cubicBezTo>
                    <a:pt x="16" y="17"/>
                    <a:pt x="15" y="16"/>
                    <a:pt x="14" y="17"/>
                  </a:cubicBezTo>
                  <a:cubicBezTo>
                    <a:pt x="14" y="17"/>
                    <a:pt x="10" y="20"/>
                    <a:pt x="6" y="19"/>
                  </a:cubicBezTo>
                  <a:cubicBezTo>
                    <a:pt x="6" y="19"/>
                    <a:pt x="0" y="17"/>
                    <a:pt x="1" y="15"/>
                  </a:cubicBezTo>
                  <a:cubicBezTo>
                    <a:pt x="1" y="15"/>
                    <a:pt x="1" y="14"/>
                    <a:pt x="3" y="15"/>
                  </a:cubicBezTo>
                  <a:cubicBezTo>
                    <a:pt x="3" y="15"/>
                    <a:pt x="9" y="18"/>
                    <a:pt x="12" y="14"/>
                  </a:cubicBezTo>
                  <a:cubicBezTo>
                    <a:pt x="12" y="14"/>
                    <a:pt x="12" y="12"/>
                    <a:pt x="10" y="10"/>
                  </a:cubicBezTo>
                  <a:cubicBezTo>
                    <a:pt x="10" y="10"/>
                    <a:pt x="9" y="10"/>
                    <a:pt x="11" y="8"/>
                  </a:cubicBezTo>
                  <a:cubicBezTo>
                    <a:pt x="11" y="8"/>
                    <a:pt x="12" y="7"/>
                    <a:pt x="14" y="8"/>
                  </a:cubicBezTo>
                  <a:cubicBezTo>
                    <a:pt x="14" y="8"/>
                    <a:pt x="17" y="10"/>
                    <a:pt x="18" y="8"/>
                  </a:cubicBezTo>
                  <a:cubicBezTo>
                    <a:pt x="18" y="8"/>
                    <a:pt x="18" y="4"/>
                    <a:pt x="17" y="3"/>
                  </a:cubicBezTo>
                  <a:cubicBezTo>
                    <a:pt x="17" y="3"/>
                    <a:pt x="16" y="3"/>
                    <a:pt x="17" y="1"/>
                  </a:cubicBezTo>
                  <a:cubicBezTo>
                    <a:pt x="17"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5" name="îṩļiďê">
              <a:extLst>
                <a:ext uri="{FF2B5EF4-FFF2-40B4-BE49-F238E27FC236}">
                  <a16:creationId xmlns:a16="http://schemas.microsoft.com/office/drawing/2014/main" id="{3F3E8F22-B27D-42F5-B441-7519AE0997E4}"/>
                </a:ext>
              </a:extLst>
            </p:cNvPr>
            <p:cNvSpPr/>
            <p:nvPr/>
          </p:nvSpPr>
          <p:spPr bwMode="auto">
            <a:xfrm>
              <a:off x="4103688" y="3098800"/>
              <a:ext cx="95250" cy="115888"/>
            </a:xfrm>
            <a:custGeom>
              <a:avLst/>
              <a:gdLst>
                <a:gd name="T0" fmla="*/ 27 w 29"/>
                <a:gd name="T1" fmla="*/ 2 h 35"/>
                <a:gd name="T2" fmla="*/ 23 w 29"/>
                <a:gd name="T3" fmla="*/ 2 h 35"/>
                <a:gd name="T4" fmla="*/ 22 w 29"/>
                <a:gd name="T5" fmla="*/ 4 h 35"/>
                <a:gd name="T6" fmla="*/ 18 w 29"/>
                <a:gd name="T7" fmla="*/ 7 h 35"/>
                <a:gd name="T8" fmla="*/ 13 w 29"/>
                <a:gd name="T9" fmla="*/ 3 h 35"/>
                <a:gd name="T10" fmla="*/ 9 w 29"/>
                <a:gd name="T11" fmla="*/ 2 h 35"/>
                <a:gd name="T12" fmla="*/ 10 w 29"/>
                <a:gd name="T13" fmla="*/ 5 h 35"/>
                <a:gd name="T14" fmla="*/ 13 w 29"/>
                <a:gd name="T15" fmla="*/ 11 h 35"/>
                <a:gd name="T16" fmla="*/ 5 w 29"/>
                <a:gd name="T17" fmla="*/ 11 h 35"/>
                <a:gd name="T18" fmla="*/ 1 w 29"/>
                <a:gd name="T19" fmla="*/ 9 h 35"/>
                <a:gd name="T20" fmla="*/ 7 w 29"/>
                <a:gd name="T21" fmla="*/ 15 h 35"/>
                <a:gd name="T22" fmla="*/ 12 w 29"/>
                <a:gd name="T23" fmla="*/ 14 h 35"/>
                <a:gd name="T24" fmla="*/ 14 w 29"/>
                <a:gd name="T25" fmla="*/ 16 h 35"/>
                <a:gd name="T26" fmla="*/ 13 w 29"/>
                <a:gd name="T27" fmla="*/ 26 h 35"/>
                <a:gd name="T28" fmla="*/ 15 w 29"/>
                <a:gd name="T29" fmla="*/ 29 h 35"/>
                <a:gd name="T30" fmla="*/ 20 w 29"/>
                <a:gd name="T31" fmla="*/ 32 h 35"/>
                <a:gd name="T32" fmla="*/ 19 w 29"/>
                <a:gd name="T33" fmla="*/ 26 h 35"/>
                <a:gd name="T34" fmla="*/ 18 w 29"/>
                <a:gd name="T35" fmla="*/ 18 h 35"/>
                <a:gd name="T36" fmla="*/ 20 w 29"/>
                <a:gd name="T37" fmla="*/ 13 h 35"/>
                <a:gd name="T38" fmla="*/ 24 w 29"/>
                <a:gd name="T39" fmla="*/ 15 h 35"/>
                <a:gd name="T40" fmla="*/ 27 w 29"/>
                <a:gd name="T41" fmla="*/ 16 h 35"/>
                <a:gd name="T42" fmla="*/ 28 w 29"/>
                <a:gd name="T43" fmla="*/ 13 h 35"/>
                <a:gd name="T44" fmla="*/ 26 w 29"/>
                <a:gd name="T45" fmla="*/ 12 h 35"/>
                <a:gd name="T46" fmla="*/ 23 w 29"/>
                <a:gd name="T47" fmla="*/ 9 h 35"/>
                <a:gd name="T48" fmla="*/ 25 w 29"/>
                <a:gd name="T49" fmla="*/ 8 h 35"/>
                <a:gd name="T50" fmla="*/ 28 w 29"/>
                <a:gd name="T51" fmla="*/ 5 h 35"/>
                <a:gd name="T52" fmla="*/ 27 w 29"/>
                <a:gd name="T53" fmla="*/ 3 h 35"/>
                <a:gd name="T54" fmla="*/ 27 w 29"/>
                <a:gd name="T5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35">
                  <a:moveTo>
                    <a:pt x="27" y="2"/>
                  </a:moveTo>
                  <a:cubicBezTo>
                    <a:pt x="27" y="2"/>
                    <a:pt x="24" y="0"/>
                    <a:pt x="23" y="2"/>
                  </a:cubicBezTo>
                  <a:cubicBezTo>
                    <a:pt x="23" y="2"/>
                    <a:pt x="22" y="3"/>
                    <a:pt x="22" y="4"/>
                  </a:cubicBezTo>
                  <a:cubicBezTo>
                    <a:pt x="22" y="4"/>
                    <a:pt x="20" y="8"/>
                    <a:pt x="18" y="7"/>
                  </a:cubicBezTo>
                  <a:cubicBezTo>
                    <a:pt x="18" y="7"/>
                    <a:pt x="14" y="5"/>
                    <a:pt x="13" y="3"/>
                  </a:cubicBezTo>
                  <a:cubicBezTo>
                    <a:pt x="13" y="3"/>
                    <a:pt x="11" y="0"/>
                    <a:pt x="9" y="2"/>
                  </a:cubicBezTo>
                  <a:cubicBezTo>
                    <a:pt x="9" y="2"/>
                    <a:pt x="7" y="3"/>
                    <a:pt x="10" y="5"/>
                  </a:cubicBezTo>
                  <a:cubicBezTo>
                    <a:pt x="10" y="5"/>
                    <a:pt x="15" y="9"/>
                    <a:pt x="13" y="11"/>
                  </a:cubicBezTo>
                  <a:cubicBezTo>
                    <a:pt x="13" y="11"/>
                    <a:pt x="10" y="14"/>
                    <a:pt x="5" y="11"/>
                  </a:cubicBezTo>
                  <a:cubicBezTo>
                    <a:pt x="5" y="11"/>
                    <a:pt x="2" y="8"/>
                    <a:pt x="1" y="9"/>
                  </a:cubicBezTo>
                  <a:cubicBezTo>
                    <a:pt x="1" y="9"/>
                    <a:pt x="0" y="14"/>
                    <a:pt x="7" y="15"/>
                  </a:cubicBezTo>
                  <a:cubicBezTo>
                    <a:pt x="7" y="15"/>
                    <a:pt x="11" y="15"/>
                    <a:pt x="12" y="14"/>
                  </a:cubicBezTo>
                  <a:cubicBezTo>
                    <a:pt x="12" y="14"/>
                    <a:pt x="14" y="13"/>
                    <a:pt x="14" y="16"/>
                  </a:cubicBezTo>
                  <a:cubicBezTo>
                    <a:pt x="13" y="26"/>
                    <a:pt x="13" y="26"/>
                    <a:pt x="13" y="26"/>
                  </a:cubicBezTo>
                  <a:cubicBezTo>
                    <a:pt x="13" y="26"/>
                    <a:pt x="13" y="27"/>
                    <a:pt x="15" y="29"/>
                  </a:cubicBezTo>
                  <a:cubicBezTo>
                    <a:pt x="15" y="29"/>
                    <a:pt x="18" y="35"/>
                    <a:pt x="20" y="32"/>
                  </a:cubicBezTo>
                  <a:cubicBezTo>
                    <a:pt x="20" y="32"/>
                    <a:pt x="19" y="30"/>
                    <a:pt x="19" y="26"/>
                  </a:cubicBezTo>
                  <a:cubicBezTo>
                    <a:pt x="19" y="26"/>
                    <a:pt x="18" y="18"/>
                    <a:pt x="18" y="18"/>
                  </a:cubicBezTo>
                  <a:cubicBezTo>
                    <a:pt x="18" y="18"/>
                    <a:pt x="18" y="14"/>
                    <a:pt x="20" y="13"/>
                  </a:cubicBezTo>
                  <a:cubicBezTo>
                    <a:pt x="20" y="13"/>
                    <a:pt x="22" y="13"/>
                    <a:pt x="24" y="15"/>
                  </a:cubicBezTo>
                  <a:cubicBezTo>
                    <a:pt x="24" y="15"/>
                    <a:pt x="27" y="17"/>
                    <a:pt x="27" y="16"/>
                  </a:cubicBezTo>
                  <a:cubicBezTo>
                    <a:pt x="27" y="16"/>
                    <a:pt x="27" y="14"/>
                    <a:pt x="28" y="13"/>
                  </a:cubicBezTo>
                  <a:cubicBezTo>
                    <a:pt x="28" y="13"/>
                    <a:pt x="28" y="13"/>
                    <a:pt x="26" y="12"/>
                  </a:cubicBezTo>
                  <a:cubicBezTo>
                    <a:pt x="26" y="12"/>
                    <a:pt x="22" y="11"/>
                    <a:pt x="23" y="9"/>
                  </a:cubicBezTo>
                  <a:cubicBezTo>
                    <a:pt x="23" y="9"/>
                    <a:pt x="24" y="8"/>
                    <a:pt x="25" y="8"/>
                  </a:cubicBezTo>
                  <a:cubicBezTo>
                    <a:pt x="25" y="8"/>
                    <a:pt x="29" y="8"/>
                    <a:pt x="28" y="5"/>
                  </a:cubicBezTo>
                  <a:cubicBezTo>
                    <a:pt x="28" y="5"/>
                    <a:pt x="27" y="4"/>
                    <a:pt x="27" y="3"/>
                  </a:cubicBezTo>
                  <a:lnTo>
                    <a:pt x="27" y="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6" name="îśḷíḑê">
              <a:extLst>
                <a:ext uri="{FF2B5EF4-FFF2-40B4-BE49-F238E27FC236}">
                  <a16:creationId xmlns:a16="http://schemas.microsoft.com/office/drawing/2014/main" id="{D5B8BA6F-1DBE-4FEB-A959-4630C7830696}"/>
                </a:ext>
              </a:extLst>
            </p:cNvPr>
            <p:cNvSpPr/>
            <p:nvPr/>
          </p:nvSpPr>
          <p:spPr bwMode="auto">
            <a:xfrm>
              <a:off x="4208463" y="3235325"/>
              <a:ext cx="95250" cy="88900"/>
            </a:xfrm>
            <a:custGeom>
              <a:avLst/>
              <a:gdLst>
                <a:gd name="T0" fmla="*/ 18 w 29"/>
                <a:gd name="T1" fmla="*/ 0 h 27"/>
                <a:gd name="T2" fmla="*/ 14 w 29"/>
                <a:gd name="T3" fmla="*/ 4 h 27"/>
                <a:gd name="T4" fmla="*/ 9 w 29"/>
                <a:gd name="T5" fmla="*/ 5 h 27"/>
                <a:gd name="T6" fmla="*/ 10 w 29"/>
                <a:gd name="T7" fmla="*/ 7 h 27"/>
                <a:gd name="T8" fmla="*/ 17 w 29"/>
                <a:gd name="T9" fmla="*/ 5 h 27"/>
                <a:gd name="T10" fmla="*/ 20 w 29"/>
                <a:gd name="T11" fmla="*/ 5 h 27"/>
                <a:gd name="T12" fmla="*/ 18 w 29"/>
                <a:gd name="T13" fmla="*/ 7 h 27"/>
                <a:gd name="T14" fmla="*/ 14 w 29"/>
                <a:gd name="T15" fmla="*/ 8 h 27"/>
                <a:gd name="T16" fmla="*/ 11 w 29"/>
                <a:gd name="T17" fmla="*/ 8 h 27"/>
                <a:gd name="T18" fmla="*/ 11 w 29"/>
                <a:gd name="T19" fmla="*/ 9 h 27"/>
                <a:gd name="T20" fmla="*/ 14 w 29"/>
                <a:gd name="T21" fmla="*/ 10 h 27"/>
                <a:gd name="T22" fmla="*/ 15 w 29"/>
                <a:gd name="T23" fmla="*/ 10 h 27"/>
                <a:gd name="T24" fmla="*/ 16 w 29"/>
                <a:gd name="T25" fmla="*/ 11 h 27"/>
                <a:gd name="T26" fmla="*/ 16 w 29"/>
                <a:gd name="T27" fmla="*/ 10 h 27"/>
                <a:gd name="T28" fmla="*/ 17 w 29"/>
                <a:gd name="T29" fmla="*/ 9 h 27"/>
                <a:gd name="T30" fmla="*/ 19 w 29"/>
                <a:gd name="T31" fmla="*/ 8 h 27"/>
                <a:gd name="T32" fmla="*/ 20 w 29"/>
                <a:gd name="T33" fmla="*/ 9 h 27"/>
                <a:gd name="T34" fmla="*/ 22 w 29"/>
                <a:gd name="T35" fmla="*/ 10 h 27"/>
                <a:gd name="T36" fmla="*/ 25 w 29"/>
                <a:gd name="T37" fmla="*/ 11 h 27"/>
                <a:gd name="T38" fmla="*/ 23 w 29"/>
                <a:gd name="T39" fmla="*/ 14 h 27"/>
                <a:gd name="T40" fmla="*/ 21 w 29"/>
                <a:gd name="T41" fmla="*/ 13 h 27"/>
                <a:gd name="T42" fmla="*/ 20 w 29"/>
                <a:gd name="T43" fmla="*/ 12 h 27"/>
                <a:gd name="T44" fmla="*/ 19 w 29"/>
                <a:gd name="T45" fmla="*/ 13 h 27"/>
                <a:gd name="T46" fmla="*/ 18 w 29"/>
                <a:gd name="T47" fmla="*/ 14 h 27"/>
                <a:gd name="T48" fmla="*/ 13 w 29"/>
                <a:gd name="T49" fmla="*/ 14 h 27"/>
                <a:gd name="T50" fmla="*/ 14 w 29"/>
                <a:gd name="T51" fmla="*/ 16 h 27"/>
                <a:gd name="T52" fmla="*/ 16 w 29"/>
                <a:gd name="T53" fmla="*/ 15 h 27"/>
                <a:gd name="T54" fmla="*/ 18 w 29"/>
                <a:gd name="T55" fmla="*/ 17 h 27"/>
                <a:gd name="T56" fmla="*/ 19 w 29"/>
                <a:gd name="T57" fmla="*/ 14 h 27"/>
                <a:gd name="T58" fmla="*/ 20 w 29"/>
                <a:gd name="T59" fmla="*/ 14 h 27"/>
                <a:gd name="T60" fmla="*/ 22 w 29"/>
                <a:gd name="T61" fmla="*/ 17 h 27"/>
                <a:gd name="T62" fmla="*/ 24 w 29"/>
                <a:gd name="T63" fmla="*/ 16 h 27"/>
                <a:gd name="T64" fmla="*/ 25 w 29"/>
                <a:gd name="T65" fmla="*/ 16 h 27"/>
                <a:gd name="T66" fmla="*/ 27 w 29"/>
                <a:gd name="T67" fmla="*/ 18 h 27"/>
                <a:gd name="T68" fmla="*/ 28 w 29"/>
                <a:gd name="T69" fmla="*/ 19 h 27"/>
                <a:gd name="T70" fmla="*/ 27 w 29"/>
                <a:gd name="T71" fmla="*/ 22 h 27"/>
                <a:gd name="T72" fmla="*/ 24 w 29"/>
                <a:gd name="T73" fmla="*/ 21 h 27"/>
                <a:gd name="T74" fmla="*/ 22 w 29"/>
                <a:gd name="T75" fmla="*/ 20 h 27"/>
                <a:gd name="T76" fmla="*/ 17 w 29"/>
                <a:gd name="T77" fmla="*/ 19 h 27"/>
                <a:gd name="T78" fmla="*/ 15 w 29"/>
                <a:gd name="T79" fmla="*/ 20 h 27"/>
                <a:gd name="T80" fmla="*/ 17 w 29"/>
                <a:gd name="T81" fmla="*/ 24 h 27"/>
                <a:gd name="T82" fmla="*/ 17 w 29"/>
                <a:gd name="T83" fmla="*/ 26 h 27"/>
                <a:gd name="T84" fmla="*/ 16 w 29"/>
                <a:gd name="T85" fmla="*/ 27 h 27"/>
                <a:gd name="T86" fmla="*/ 14 w 29"/>
                <a:gd name="T87" fmla="*/ 27 h 27"/>
                <a:gd name="T88" fmla="*/ 12 w 29"/>
                <a:gd name="T89" fmla="*/ 19 h 27"/>
                <a:gd name="T90" fmla="*/ 13 w 29"/>
                <a:gd name="T91" fmla="*/ 16 h 27"/>
                <a:gd name="T92" fmla="*/ 12 w 29"/>
                <a:gd name="T93" fmla="*/ 15 h 27"/>
                <a:gd name="T94" fmla="*/ 11 w 29"/>
                <a:gd name="T95" fmla="*/ 12 h 27"/>
                <a:gd name="T96" fmla="*/ 8 w 29"/>
                <a:gd name="T97" fmla="*/ 9 h 27"/>
                <a:gd name="T98" fmla="*/ 6 w 29"/>
                <a:gd name="T99" fmla="*/ 6 h 27"/>
                <a:gd name="T100" fmla="*/ 3 w 29"/>
                <a:gd name="T101" fmla="*/ 4 h 27"/>
                <a:gd name="T102" fmla="*/ 2 w 29"/>
                <a:gd name="T103" fmla="*/ 1 h 27"/>
                <a:gd name="T104" fmla="*/ 8 w 29"/>
                <a:gd name="T105" fmla="*/ 1 h 27"/>
                <a:gd name="T106" fmla="*/ 8 w 29"/>
                <a:gd name="T107" fmla="*/ 3 h 27"/>
                <a:gd name="T108" fmla="*/ 8 w 29"/>
                <a:gd name="T109" fmla="*/ 4 h 27"/>
                <a:gd name="T110" fmla="*/ 8 w 29"/>
                <a:gd name="T111" fmla="*/ 4 h 27"/>
                <a:gd name="T112" fmla="*/ 9 w 29"/>
                <a:gd name="T113" fmla="*/ 4 h 27"/>
                <a:gd name="T114" fmla="*/ 11 w 29"/>
                <a:gd name="T115" fmla="*/ 3 h 27"/>
                <a:gd name="T116" fmla="*/ 13 w 29"/>
                <a:gd name="T117" fmla="*/ 2 h 27"/>
                <a:gd name="T118" fmla="*/ 14 w 29"/>
                <a:gd name="T119" fmla="*/ 2 h 27"/>
                <a:gd name="T120" fmla="*/ 15 w 29"/>
                <a:gd name="T121" fmla="*/ 1 h 27"/>
                <a:gd name="T122" fmla="*/ 18 w 29"/>
                <a:gd name="T1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27">
                  <a:moveTo>
                    <a:pt x="18" y="0"/>
                  </a:moveTo>
                  <a:cubicBezTo>
                    <a:pt x="18" y="0"/>
                    <a:pt x="18" y="3"/>
                    <a:pt x="14" y="4"/>
                  </a:cubicBezTo>
                  <a:cubicBezTo>
                    <a:pt x="9" y="5"/>
                    <a:pt x="9" y="5"/>
                    <a:pt x="9" y="5"/>
                  </a:cubicBezTo>
                  <a:cubicBezTo>
                    <a:pt x="9" y="5"/>
                    <a:pt x="8" y="7"/>
                    <a:pt x="10" y="7"/>
                  </a:cubicBezTo>
                  <a:cubicBezTo>
                    <a:pt x="17" y="5"/>
                    <a:pt x="17" y="5"/>
                    <a:pt x="17" y="5"/>
                  </a:cubicBezTo>
                  <a:cubicBezTo>
                    <a:pt x="17" y="5"/>
                    <a:pt x="19" y="3"/>
                    <a:pt x="20" y="5"/>
                  </a:cubicBezTo>
                  <a:cubicBezTo>
                    <a:pt x="20" y="5"/>
                    <a:pt x="21" y="7"/>
                    <a:pt x="18" y="7"/>
                  </a:cubicBezTo>
                  <a:cubicBezTo>
                    <a:pt x="14" y="8"/>
                    <a:pt x="14" y="8"/>
                    <a:pt x="14" y="8"/>
                  </a:cubicBezTo>
                  <a:cubicBezTo>
                    <a:pt x="11" y="8"/>
                    <a:pt x="11" y="8"/>
                    <a:pt x="11" y="8"/>
                  </a:cubicBezTo>
                  <a:cubicBezTo>
                    <a:pt x="11" y="8"/>
                    <a:pt x="11" y="9"/>
                    <a:pt x="11" y="9"/>
                  </a:cubicBezTo>
                  <a:cubicBezTo>
                    <a:pt x="11" y="9"/>
                    <a:pt x="12" y="11"/>
                    <a:pt x="14" y="10"/>
                  </a:cubicBezTo>
                  <a:cubicBezTo>
                    <a:pt x="14" y="10"/>
                    <a:pt x="15" y="9"/>
                    <a:pt x="15" y="10"/>
                  </a:cubicBezTo>
                  <a:cubicBezTo>
                    <a:pt x="15" y="10"/>
                    <a:pt x="16" y="11"/>
                    <a:pt x="16" y="11"/>
                  </a:cubicBezTo>
                  <a:cubicBezTo>
                    <a:pt x="16" y="11"/>
                    <a:pt x="17" y="10"/>
                    <a:pt x="16" y="10"/>
                  </a:cubicBezTo>
                  <a:cubicBezTo>
                    <a:pt x="16" y="10"/>
                    <a:pt x="16" y="9"/>
                    <a:pt x="17" y="9"/>
                  </a:cubicBezTo>
                  <a:cubicBezTo>
                    <a:pt x="19" y="8"/>
                    <a:pt x="19" y="8"/>
                    <a:pt x="19" y="8"/>
                  </a:cubicBezTo>
                  <a:cubicBezTo>
                    <a:pt x="20" y="9"/>
                    <a:pt x="20" y="9"/>
                    <a:pt x="20" y="9"/>
                  </a:cubicBezTo>
                  <a:cubicBezTo>
                    <a:pt x="20" y="9"/>
                    <a:pt x="21" y="10"/>
                    <a:pt x="22" y="10"/>
                  </a:cubicBezTo>
                  <a:cubicBezTo>
                    <a:pt x="22" y="10"/>
                    <a:pt x="24" y="9"/>
                    <a:pt x="25" y="11"/>
                  </a:cubicBezTo>
                  <a:cubicBezTo>
                    <a:pt x="25" y="11"/>
                    <a:pt x="26" y="13"/>
                    <a:pt x="23" y="14"/>
                  </a:cubicBezTo>
                  <a:cubicBezTo>
                    <a:pt x="23" y="14"/>
                    <a:pt x="22" y="14"/>
                    <a:pt x="21" y="13"/>
                  </a:cubicBezTo>
                  <a:cubicBezTo>
                    <a:pt x="21" y="13"/>
                    <a:pt x="20" y="12"/>
                    <a:pt x="20" y="12"/>
                  </a:cubicBezTo>
                  <a:cubicBezTo>
                    <a:pt x="20" y="12"/>
                    <a:pt x="19" y="12"/>
                    <a:pt x="19" y="13"/>
                  </a:cubicBezTo>
                  <a:cubicBezTo>
                    <a:pt x="19" y="13"/>
                    <a:pt x="19" y="14"/>
                    <a:pt x="18" y="14"/>
                  </a:cubicBezTo>
                  <a:cubicBezTo>
                    <a:pt x="18" y="14"/>
                    <a:pt x="14" y="12"/>
                    <a:pt x="13" y="14"/>
                  </a:cubicBezTo>
                  <a:cubicBezTo>
                    <a:pt x="13" y="14"/>
                    <a:pt x="13" y="17"/>
                    <a:pt x="14" y="16"/>
                  </a:cubicBezTo>
                  <a:cubicBezTo>
                    <a:pt x="14" y="16"/>
                    <a:pt x="15" y="14"/>
                    <a:pt x="16" y="15"/>
                  </a:cubicBezTo>
                  <a:cubicBezTo>
                    <a:pt x="16" y="15"/>
                    <a:pt x="17" y="18"/>
                    <a:pt x="18" y="17"/>
                  </a:cubicBezTo>
                  <a:cubicBezTo>
                    <a:pt x="18" y="17"/>
                    <a:pt x="18" y="15"/>
                    <a:pt x="19" y="14"/>
                  </a:cubicBezTo>
                  <a:cubicBezTo>
                    <a:pt x="19" y="14"/>
                    <a:pt x="20" y="13"/>
                    <a:pt x="20" y="14"/>
                  </a:cubicBezTo>
                  <a:cubicBezTo>
                    <a:pt x="20" y="14"/>
                    <a:pt x="20" y="18"/>
                    <a:pt x="22" y="17"/>
                  </a:cubicBezTo>
                  <a:cubicBezTo>
                    <a:pt x="22" y="17"/>
                    <a:pt x="23" y="17"/>
                    <a:pt x="24" y="16"/>
                  </a:cubicBezTo>
                  <a:cubicBezTo>
                    <a:pt x="24" y="16"/>
                    <a:pt x="25" y="15"/>
                    <a:pt x="25" y="16"/>
                  </a:cubicBezTo>
                  <a:cubicBezTo>
                    <a:pt x="25" y="16"/>
                    <a:pt x="26" y="18"/>
                    <a:pt x="27" y="18"/>
                  </a:cubicBezTo>
                  <a:cubicBezTo>
                    <a:pt x="27" y="18"/>
                    <a:pt x="28" y="18"/>
                    <a:pt x="28" y="19"/>
                  </a:cubicBezTo>
                  <a:cubicBezTo>
                    <a:pt x="28" y="19"/>
                    <a:pt x="29" y="21"/>
                    <a:pt x="27" y="22"/>
                  </a:cubicBezTo>
                  <a:cubicBezTo>
                    <a:pt x="27" y="22"/>
                    <a:pt x="26" y="22"/>
                    <a:pt x="24" y="21"/>
                  </a:cubicBezTo>
                  <a:cubicBezTo>
                    <a:pt x="24" y="21"/>
                    <a:pt x="23" y="20"/>
                    <a:pt x="22" y="20"/>
                  </a:cubicBezTo>
                  <a:cubicBezTo>
                    <a:pt x="17" y="19"/>
                    <a:pt x="17" y="19"/>
                    <a:pt x="17" y="19"/>
                  </a:cubicBezTo>
                  <a:cubicBezTo>
                    <a:pt x="17" y="19"/>
                    <a:pt x="14" y="18"/>
                    <a:pt x="15" y="20"/>
                  </a:cubicBezTo>
                  <a:cubicBezTo>
                    <a:pt x="17" y="24"/>
                    <a:pt x="17" y="24"/>
                    <a:pt x="17" y="24"/>
                  </a:cubicBezTo>
                  <a:cubicBezTo>
                    <a:pt x="17" y="24"/>
                    <a:pt x="18" y="25"/>
                    <a:pt x="17" y="26"/>
                  </a:cubicBezTo>
                  <a:cubicBezTo>
                    <a:pt x="17" y="26"/>
                    <a:pt x="16" y="27"/>
                    <a:pt x="16" y="27"/>
                  </a:cubicBezTo>
                  <a:cubicBezTo>
                    <a:pt x="14" y="27"/>
                    <a:pt x="14" y="27"/>
                    <a:pt x="14" y="27"/>
                  </a:cubicBezTo>
                  <a:cubicBezTo>
                    <a:pt x="14" y="27"/>
                    <a:pt x="12" y="21"/>
                    <a:pt x="12" y="19"/>
                  </a:cubicBezTo>
                  <a:cubicBezTo>
                    <a:pt x="12" y="19"/>
                    <a:pt x="12" y="17"/>
                    <a:pt x="13" y="16"/>
                  </a:cubicBezTo>
                  <a:cubicBezTo>
                    <a:pt x="13" y="16"/>
                    <a:pt x="13" y="15"/>
                    <a:pt x="12" y="15"/>
                  </a:cubicBezTo>
                  <a:cubicBezTo>
                    <a:pt x="12" y="15"/>
                    <a:pt x="11" y="14"/>
                    <a:pt x="11" y="12"/>
                  </a:cubicBezTo>
                  <a:cubicBezTo>
                    <a:pt x="11" y="12"/>
                    <a:pt x="8" y="10"/>
                    <a:pt x="8" y="9"/>
                  </a:cubicBezTo>
                  <a:cubicBezTo>
                    <a:pt x="8" y="9"/>
                    <a:pt x="7" y="7"/>
                    <a:pt x="6" y="6"/>
                  </a:cubicBezTo>
                  <a:cubicBezTo>
                    <a:pt x="6" y="6"/>
                    <a:pt x="5" y="5"/>
                    <a:pt x="3" y="4"/>
                  </a:cubicBezTo>
                  <a:cubicBezTo>
                    <a:pt x="3" y="4"/>
                    <a:pt x="0" y="2"/>
                    <a:pt x="2" y="1"/>
                  </a:cubicBezTo>
                  <a:cubicBezTo>
                    <a:pt x="2" y="1"/>
                    <a:pt x="5" y="0"/>
                    <a:pt x="8" y="1"/>
                  </a:cubicBezTo>
                  <a:cubicBezTo>
                    <a:pt x="8" y="1"/>
                    <a:pt x="10" y="2"/>
                    <a:pt x="8" y="3"/>
                  </a:cubicBezTo>
                  <a:cubicBezTo>
                    <a:pt x="8" y="3"/>
                    <a:pt x="7" y="3"/>
                    <a:pt x="8" y="4"/>
                  </a:cubicBezTo>
                  <a:cubicBezTo>
                    <a:pt x="8" y="5"/>
                    <a:pt x="8" y="4"/>
                    <a:pt x="8" y="4"/>
                  </a:cubicBezTo>
                  <a:cubicBezTo>
                    <a:pt x="8" y="4"/>
                    <a:pt x="8" y="4"/>
                    <a:pt x="9" y="4"/>
                  </a:cubicBezTo>
                  <a:cubicBezTo>
                    <a:pt x="9" y="4"/>
                    <a:pt x="10" y="3"/>
                    <a:pt x="11" y="3"/>
                  </a:cubicBezTo>
                  <a:cubicBezTo>
                    <a:pt x="11" y="3"/>
                    <a:pt x="12" y="3"/>
                    <a:pt x="13" y="2"/>
                  </a:cubicBezTo>
                  <a:cubicBezTo>
                    <a:pt x="13" y="2"/>
                    <a:pt x="13" y="2"/>
                    <a:pt x="14" y="2"/>
                  </a:cubicBezTo>
                  <a:cubicBezTo>
                    <a:pt x="14" y="2"/>
                    <a:pt x="15" y="2"/>
                    <a:pt x="15" y="1"/>
                  </a:cubicBezTo>
                  <a:cubicBezTo>
                    <a:pt x="15"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7" name="íšḻîdê">
              <a:extLst>
                <a:ext uri="{FF2B5EF4-FFF2-40B4-BE49-F238E27FC236}">
                  <a16:creationId xmlns:a16="http://schemas.microsoft.com/office/drawing/2014/main" id="{C4D49C9B-1660-4DE5-B340-15FDB0CC3E10}"/>
                </a:ext>
              </a:extLst>
            </p:cNvPr>
            <p:cNvSpPr/>
            <p:nvPr/>
          </p:nvSpPr>
          <p:spPr bwMode="auto">
            <a:xfrm>
              <a:off x="4171951" y="3254375"/>
              <a:ext cx="73025" cy="57150"/>
            </a:xfrm>
            <a:custGeom>
              <a:avLst/>
              <a:gdLst>
                <a:gd name="T0" fmla="*/ 18 w 22"/>
                <a:gd name="T1" fmla="*/ 3 h 17"/>
                <a:gd name="T2" fmla="*/ 20 w 22"/>
                <a:gd name="T3" fmla="*/ 8 h 17"/>
                <a:gd name="T4" fmla="*/ 22 w 22"/>
                <a:gd name="T5" fmla="*/ 11 h 17"/>
                <a:gd name="T6" fmla="*/ 21 w 22"/>
                <a:gd name="T7" fmla="*/ 13 h 17"/>
                <a:gd name="T8" fmla="*/ 20 w 22"/>
                <a:gd name="T9" fmla="*/ 11 h 17"/>
                <a:gd name="T10" fmla="*/ 16 w 22"/>
                <a:gd name="T11" fmla="*/ 9 h 17"/>
                <a:gd name="T12" fmla="*/ 15 w 22"/>
                <a:gd name="T13" fmla="*/ 10 h 17"/>
                <a:gd name="T14" fmla="*/ 17 w 22"/>
                <a:gd name="T15" fmla="*/ 14 h 17"/>
                <a:gd name="T16" fmla="*/ 16 w 22"/>
                <a:gd name="T17" fmla="*/ 16 h 17"/>
                <a:gd name="T18" fmla="*/ 15 w 22"/>
                <a:gd name="T19" fmla="*/ 15 h 17"/>
                <a:gd name="T20" fmla="*/ 15 w 22"/>
                <a:gd name="T21" fmla="*/ 14 h 17"/>
                <a:gd name="T22" fmla="*/ 14 w 22"/>
                <a:gd name="T23" fmla="*/ 11 h 17"/>
                <a:gd name="T24" fmla="*/ 11 w 22"/>
                <a:gd name="T25" fmla="*/ 11 h 17"/>
                <a:gd name="T26" fmla="*/ 5 w 22"/>
                <a:gd name="T27" fmla="*/ 12 h 17"/>
                <a:gd name="T28" fmla="*/ 5 w 22"/>
                <a:gd name="T29" fmla="*/ 12 h 17"/>
                <a:gd name="T30" fmla="*/ 2 w 22"/>
                <a:gd name="T31" fmla="*/ 8 h 17"/>
                <a:gd name="T32" fmla="*/ 6 w 22"/>
                <a:gd name="T33" fmla="*/ 4 h 17"/>
                <a:gd name="T34" fmla="*/ 6 w 22"/>
                <a:gd name="T35" fmla="*/ 5 h 17"/>
                <a:gd name="T36" fmla="*/ 8 w 22"/>
                <a:gd name="T37" fmla="*/ 10 h 17"/>
                <a:gd name="T38" fmla="*/ 10 w 22"/>
                <a:gd name="T39" fmla="*/ 9 h 17"/>
                <a:gd name="T40" fmla="*/ 11 w 22"/>
                <a:gd name="T41" fmla="*/ 7 h 17"/>
                <a:gd name="T42" fmla="*/ 10 w 22"/>
                <a:gd name="T43" fmla="*/ 3 h 17"/>
                <a:gd name="T44" fmla="*/ 11 w 22"/>
                <a:gd name="T45" fmla="*/ 0 h 17"/>
                <a:gd name="T46" fmla="*/ 12 w 22"/>
                <a:gd name="T47" fmla="*/ 2 h 17"/>
                <a:gd name="T48" fmla="*/ 14 w 22"/>
                <a:gd name="T49" fmla="*/ 7 h 17"/>
                <a:gd name="T50" fmla="*/ 17 w 22"/>
                <a:gd name="T51" fmla="*/ 7 h 17"/>
                <a:gd name="T52" fmla="*/ 17 w 22"/>
                <a:gd name="T53" fmla="*/ 5 h 17"/>
                <a:gd name="T54" fmla="*/ 16 w 22"/>
                <a:gd name="T55" fmla="*/ 2 h 17"/>
                <a:gd name="T56" fmla="*/ 18 w 22"/>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17">
                  <a:moveTo>
                    <a:pt x="18" y="3"/>
                  </a:moveTo>
                  <a:cubicBezTo>
                    <a:pt x="18" y="4"/>
                    <a:pt x="18" y="6"/>
                    <a:pt x="20" y="8"/>
                  </a:cubicBezTo>
                  <a:cubicBezTo>
                    <a:pt x="20" y="8"/>
                    <a:pt x="22" y="10"/>
                    <a:pt x="22" y="11"/>
                  </a:cubicBezTo>
                  <a:cubicBezTo>
                    <a:pt x="22" y="11"/>
                    <a:pt x="22" y="13"/>
                    <a:pt x="21" y="13"/>
                  </a:cubicBezTo>
                  <a:cubicBezTo>
                    <a:pt x="21" y="13"/>
                    <a:pt x="20" y="12"/>
                    <a:pt x="20" y="11"/>
                  </a:cubicBezTo>
                  <a:cubicBezTo>
                    <a:pt x="20" y="11"/>
                    <a:pt x="18" y="9"/>
                    <a:pt x="16" y="9"/>
                  </a:cubicBezTo>
                  <a:cubicBezTo>
                    <a:pt x="16" y="9"/>
                    <a:pt x="15" y="9"/>
                    <a:pt x="15" y="10"/>
                  </a:cubicBezTo>
                  <a:cubicBezTo>
                    <a:pt x="17" y="14"/>
                    <a:pt x="17" y="14"/>
                    <a:pt x="17" y="14"/>
                  </a:cubicBezTo>
                  <a:cubicBezTo>
                    <a:pt x="17" y="14"/>
                    <a:pt x="18" y="15"/>
                    <a:pt x="16" y="16"/>
                  </a:cubicBezTo>
                  <a:cubicBezTo>
                    <a:pt x="16" y="16"/>
                    <a:pt x="15" y="17"/>
                    <a:pt x="15" y="15"/>
                  </a:cubicBezTo>
                  <a:cubicBezTo>
                    <a:pt x="15" y="15"/>
                    <a:pt x="15" y="15"/>
                    <a:pt x="15" y="14"/>
                  </a:cubicBezTo>
                  <a:cubicBezTo>
                    <a:pt x="14" y="11"/>
                    <a:pt x="14" y="11"/>
                    <a:pt x="14" y="11"/>
                  </a:cubicBezTo>
                  <a:cubicBezTo>
                    <a:pt x="14" y="11"/>
                    <a:pt x="13" y="11"/>
                    <a:pt x="11" y="11"/>
                  </a:cubicBezTo>
                  <a:cubicBezTo>
                    <a:pt x="11" y="11"/>
                    <a:pt x="6" y="13"/>
                    <a:pt x="5" y="12"/>
                  </a:cubicBezTo>
                  <a:cubicBezTo>
                    <a:pt x="5" y="12"/>
                    <a:pt x="5" y="12"/>
                    <a:pt x="5" y="12"/>
                  </a:cubicBezTo>
                  <a:cubicBezTo>
                    <a:pt x="3" y="10"/>
                    <a:pt x="0" y="10"/>
                    <a:pt x="2" y="8"/>
                  </a:cubicBezTo>
                  <a:cubicBezTo>
                    <a:pt x="2" y="8"/>
                    <a:pt x="3" y="4"/>
                    <a:pt x="6" y="4"/>
                  </a:cubicBezTo>
                  <a:cubicBezTo>
                    <a:pt x="6" y="4"/>
                    <a:pt x="6" y="4"/>
                    <a:pt x="6" y="5"/>
                  </a:cubicBezTo>
                  <a:cubicBezTo>
                    <a:pt x="6" y="5"/>
                    <a:pt x="6" y="9"/>
                    <a:pt x="8" y="10"/>
                  </a:cubicBezTo>
                  <a:cubicBezTo>
                    <a:pt x="8" y="10"/>
                    <a:pt x="9" y="9"/>
                    <a:pt x="10" y="9"/>
                  </a:cubicBezTo>
                  <a:cubicBezTo>
                    <a:pt x="10" y="9"/>
                    <a:pt x="12" y="9"/>
                    <a:pt x="11" y="7"/>
                  </a:cubicBezTo>
                  <a:cubicBezTo>
                    <a:pt x="11" y="7"/>
                    <a:pt x="11" y="4"/>
                    <a:pt x="10" y="3"/>
                  </a:cubicBezTo>
                  <a:cubicBezTo>
                    <a:pt x="10" y="3"/>
                    <a:pt x="8" y="1"/>
                    <a:pt x="11" y="0"/>
                  </a:cubicBezTo>
                  <a:cubicBezTo>
                    <a:pt x="11" y="0"/>
                    <a:pt x="12" y="1"/>
                    <a:pt x="12" y="2"/>
                  </a:cubicBezTo>
                  <a:cubicBezTo>
                    <a:pt x="12" y="2"/>
                    <a:pt x="12" y="7"/>
                    <a:pt x="14" y="7"/>
                  </a:cubicBezTo>
                  <a:cubicBezTo>
                    <a:pt x="17" y="7"/>
                    <a:pt x="17" y="7"/>
                    <a:pt x="17" y="7"/>
                  </a:cubicBezTo>
                  <a:cubicBezTo>
                    <a:pt x="17" y="7"/>
                    <a:pt x="18" y="6"/>
                    <a:pt x="17" y="5"/>
                  </a:cubicBezTo>
                  <a:cubicBezTo>
                    <a:pt x="17" y="5"/>
                    <a:pt x="14" y="3"/>
                    <a:pt x="16" y="2"/>
                  </a:cubicBezTo>
                  <a:cubicBezTo>
                    <a:pt x="16" y="2"/>
                    <a:pt x="17" y="1"/>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8" name="ïṧľíḍè">
              <a:extLst>
                <a:ext uri="{FF2B5EF4-FFF2-40B4-BE49-F238E27FC236}">
                  <a16:creationId xmlns:a16="http://schemas.microsoft.com/office/drawing/2014/main" id="{F2B2C561-7E65-4E33-AF08-F2ED3BF73756}"/>
                </a:ext>
              </a:extLst>
            </p:cNvPr>
            <p:cNvSpPr/>
            <p:nvPr/>
          </p:nvSpPr>
          <p:spPr bwMode="auto">
            <a:xfrm>
              <a:off x="3538538" y="2995613"/>
              <a:ext cx="57150" cy="93663"/>
            </a:xfrm>
            <a:custGeom>
              <a:avLst/>
              <a:gdLst>
                <a:gd name="T0" fmla="*/ 3 w 17"/>
                <a:gd name="T1" fmla="*/ 2 h 28"/>
                <a:gd name="T2" fmla="*/ 2 w 17"/>
                <a:gd name="T3" fmla="*/ 5 h 28"/>
                <a:gd name="T4" fmla="*/ 2 w 17"/>
                <a:gd name="T5" fmla="*/ 8 h 28"/>
                <a:gd name="T6" fmla="*/ 1 w 17"/>
                <a:gd name="T7" fmla="*/ 11 h 28"/>
                <a:gd name="T8" fmla="*/ 4 w 17"/>
                <a:gd name="T9" fmla="*/ 15 h 28"/>
                <a:gd name="T10" fmla="*/ 5 w 17"/>
                <a:gd name="T11" fmla="*/ 19 h 28"/>
                <a:gd name="T12" fmla="*/ 3 w 17"/>
                <a:gd name="T13" fmla="*/ 21 h 28"/>
                <a:gd name="T14" fmla="*/ 1 w 17"/>
                <a:gd name="T15" fmla="*/ 25 h 28"/>
                <a:gd name="T16" fmla="*/ 3 w 17"/>
                <a:gd name="T17" fmla="*/ 26 h 28"/>
                <a:gd name="T18" fmla="*/ 4 w 17"/>
                <a:gd name="T19" fmla="*/ 24 h 28"/>
                <a:gd name="T20" fmla="*/ 6 w 17"/>
                <a:gd name="T21" fmla="*/ 24 h 28"/>
                <a:gd name="T22" fmla="*/ 9 w 17"/>
                <a:gd name="T23" fmla="*/ 28 h 28"/>
                <a:gd name="T24" fmla="*/ 9 w 17"/>
                <a:gd name="T25" fmla="*/ 27 h 28"/>
                <a:gd name="T26" fmla="*/ 9 w 17"/>
                <a:gd name="T27" fmla="*/ 22 h 28"/>
                <a:gd name="T28" fmla="*/ 10 w 17"/>
                <a:gd name="T29" fmla="*/ 19 h 28"/>
                <a:gd name="T30" fmla="*/ 11 w 17"/>
                <a:gd name="T31" fmla="*/ 18 h 28"/>
                <a:gd name="T32" fmla="*/ 13 w 17"/>
                <a:gd name="T33" fmla="*/ 22 h 28"/>
                <a:gd name="T34" fmla="*/ 12 w 17"/>
                <a:gd name="T35" fmla="*/ 23 h 28"/>
                <a:gd name="T36" fmla="*/ 11 w 17"/>
                <a:gd name="T37" fmla="*/ 21 h 28"/>
                <a:gd name="T38" fmla="*/ 11 w 17"/>
                <a:gd name="T39" fmla="*/ 23 h 28"/>
                <a:gd name="T40" fmla="*/ 12 w 17"/>
                <a:gd name="T41" fmla="*/ 24 h 28"/>
                <a:gd name="T42" fmla="*/ 13 w 17"/>
                <a:gd name="T43" fmla="*/ 26 h 28"/>
                <a:gd name="T44" fmla="*/ 16 w 17"/>
                <a:gd name="T45" fmla="*/ 27 h 28"/>
                <a:gd name="T46" fmla="*/ 16 w 17"/>
                <a:gd name="T47" fmla="*/ 24 h 28"/>
                <a:gd name="T48" fmla="*/ 14 w 17"/>
                <a:gd name="T49" fmla="*/ 20 h 28"/>
                <a:gd name="T50" fmla="*/ 13 w 17"/>
                <a:gd name="T51" fmla="*/ 17 h 28"/>
                <a:gd name="T52" fmla="*/ 12 w 17"/>
                <a:gd name="T53" fmla="*/ 14 h 28"/>
                <a:gd name="T54" fmla="*/ 12 w 17"/>
                <a:gd name="T55" fmla="*/ 11 h 28"/>
                <a:gd name="T56" fmla="*/ 7 w 17"/>
                <a:gd name="T57" fmla="*/ 7 h 28"/>
                <a:gd name="T58" fmla="*/ 5 w 17"/>
                <a:gd name="T59" fmla="*/ 11 h 28"/>
                <a:gd name="T60" fmla="*/ 3 w 17"/>
                <a:gd name="T61" fmla="*/ 10 h 28"/>
                <a:gd name="T62" fmla="*/ 3 w 17"/>
                <a:gd name="T63" fmla="*/ 8 h 28"/>
                <a:gd name="T64" fmla="*/ 8 w 17"/>
                <a:gd name="T65" fmla="*/ 1 h 28"/>
                <a:gd name="T66" fmla="*/ 6 w 17"/>
                <a:gd name="T67" fmla="*/ 1 h 28"/>
                <a:gd name="T68" fmla="*/ 3 w 17"/>
                <a:gd name="T69" fmla="*/ 2 h 28"/>
                <a:gd name="T70" fmla="*/ 10 w 17"/>
                <a:gd name="T71" fmla="*/ 13 h 28"/>
                <a:gd name="T72" fmla="*/ 9 w 17"/>
                <a:gd name="T73" fmla="*/ 13 h 28"/>
                <a:gd name="T74" fmla="*/ 7 w 17"/>
                <a:gd name="T75" fmla="*/ 15 h 28"/>
                <a:gd name="T76" fmla="*/ 7 w 17"/>
                <a:gd name="T77" fmla="*/ 16 h 28"/>
                <a:gd name="T78" fmla="*/ 7 w 17"/>
                <a:gd name="T79" fmla="*/ 10 h 28"/>
                <a:gd name="T80" fmla="*/ 10 w 17"/>
                <a:gd name="T8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28">
                  <a:moveTo>
                    <a:pt x="3" y="2"/>
                  </a:moveTo>
                  <a:cubicBezTo>
                    <a:pt x="3" y="2"/>
                    <a:pt x="2" y="2"/>
                    <a:pt x="2" y="5"/>
                  </a:cubicBezTo>
                  <a:cubicBezTo>
                    <a:pt x="2" y="5"/>
                    <a:pt x="3" y="7"/>
                    <a:pt x="2" y="8"/>
                  </a:cubicBezTo>
                  <a:cubicBezTo>
                    <a:pt x="2" y="8"/>
                    <a:pt x="0" y="9"/>
                    <a:pt x="1" y="11"/>
                  </a:cubicBezTo>
                  <a:cubicBezTo>
                    <a:pt x="1" y="11"/>
                    <a:pt x="4" y="12"/>
                    <a:pt x="4" y="15"/>
                  </a:cubicBezTo>
                  <a:cubicBezTo>
                    <a:pt x="4" y="15"/>
                    <a:pt x="4" y="17"/>
                    <a:pt x="5" y="19"/>
                  </a:cubicBezTo>
                  <a:cubicBezTo>
                    <a:pt x="5" y="19"/>
                    <a:pt x="6" y="20"/>
                    <a:pt x="3" y="21"/>
                  </a:cubicBezTo>
                  <a:cubicBezTo>
                    <a:pt x="3" y="21"/>
                    <a:pt x="0" y="21"/>
                    <a:pt x="1" y="25"/>
                  </a:cubicBezTo>
                  <a:cubicBezTo>
                    <a:pt x="1" y="25"/>
                    <a:pt x="1" y="27"/>
                    <a:pt x="3" y="26"/>
                  </a:cubicBezTo>
                  <a:cubicBezTo>
                    <a:pt x="3" y="26"/>
                    <a:pt x="4" y="25"/>
                    <a:pt x="4" y="24"/>
                  </a:cubicBezTo>
                  <a:cubicBezTo>
                    <a:pt x="4" y="24"/>
                    <a:pt x="6" y="23"/>
                    <a:pt x="6" y="24"/>
                  </a:cubicBezTo>
                  <a:cubicBezTo>
                    <a:pt x="6" y="24"/>
                    <a:pt x="7" y="28"/>
                    <a:pt x="9" y="28"/>
                  </a:cubicBezTo>
                  <a:cubicBezTo>
                    <a:pt x="9" y="28"/>
                    <a:pt x="9" y="28"/>
                    <a:pt x="9" y="27"/>
                  </a:cubicBezTo>
                  <a:cubicBezTo>
                    <a:pt x="9" y="22"/>
                    <a:pt x="9" y="22"/>
                    <a:pt x="9" y="22"/>
                  </a:cubicBezTo>
                  <a:cubicBezTo>
                    <a:pt x="9" y="22"/>
                    <a:pt x="10" y="19"/>
                    <a:pt x="10" y="19"/>
                  </a:cubicBezTo>
                  <a:cubicBezTo>
                    <a:pt x="10" y="19"/>
                    <a:pt x="11" y="17"/>
                    <a:pt x="11" y="18"/>
                  </a:cubicBezTo>
                  <a:cubicBezTo>
                    <a:pt x="13" y="22"/>
                    <a:pt x="13" y="22"/>
                    <a:pt x="13" y="22"/>
                  </a:cubicBezTo>
                  <a:cubicBezTo>
                    <a:pt x="13" y="22"/>
                    <a:pt x="13" y="23"/>
                    <a:pt x="12" y="23"/>
                  </a:cubicBezTo>
                  <a:cubicBezTo>
                    <a:pt x="11" y="21"/>
                    <a:pt x="11" y="21"/>
                    <a:pt x="11" y="21"/>
                  </a:cubicBezTo>
                  <a:cubicBezTo>
                    <a:pt x="11" y="21"/>
                    <a:pt x="10" y="21"/>
                    <a:pt x="11" y="23"/>
                  </a:cubicBezTo>
                  <a:cubicBezTo>
                    <a:pt x="11" y="23"/>
                    <a:pt x="12" y="24"/>
                    <a:pt x="12" y="24"/>
                  </a:cubicBezTo>
                  <a:cubicBezTo>
                    <a:pt x="12" y="24"/>
                    <a:pt x="13" y="25"/>
                    <a:pt x="13" y="26"/>
                  </a:cubicBezTo>
                  <a:cubicBezTo>
                    <a:pt x="13" y="26"/>
                    <a:pt x="14" y="28"/>
                    <a:pt x="16" y="27"/>
                  </a:cubicBezTo>
                  <a:cubicBezTo>
                    <a:pt x="16" y="27"/>
                    <a:pt x="17" y="26"/>
                    <a:pt x="16" y="24"/>
                  </a:cubicBezTo>
                  <a:cubicBezTo>
                    <a:pt x="16" y="24"/>
                    <a:pt x="15" y="20"/>
                    <a:pt x="14" y="20"/>
                  </a:cubicBezTo>
                  <a:cubicBezTo>
                    <a:pt x="14" y="20"/>
                    <a:pt x="13" y="18"/>
                    <a:pt x="13" y="17"/>
                  </a:cubicBezTo>
                  <a:cubicBezTo>
                    <a:pt x="13" y="17"/>
                    <a:pt x="13" y="14"/>
                    <a:pt x="12" y="14"/>
                  </a:cubicBezTo>
                  <a:cubicBezTo>
                    <a:pt x="12" y="14"/>
                    <a:pt x="12" y="13"/>
                    <a:pt x="12" y="11"/>
                  </a:cubicBezTo>
                  <a:cubicBezTo>
                    <a:pt x="12" y="11"/>
                    <a:pt x="11" y="6"/>
                    <a:pt x="7" y="7"/>
                  </a:cubicBezTo>
                  <a:cubicBezTo>
                    <a:pt x="7" y="7"/>
                    <a:pt x="5" y="8"/>
                    <a:pt x="5" y="11"/>
                  </a:cubicBezTo>
                  <a:cubicBezTo>
                    <a:pt x="3" y="10"/>
                    <a:pt x="3" y="10"/>
                    <a:pt x="3" y="10"/>
                  </a:cubicBezTo>
                  <a:cubicBezTo>
                    <a:pt x="3" y="10"/>
                    <a:pt x="2" y="9"/>
                    <a:pt x="3" y="8"/>
                  </a:cubicBezTo>
                  <a:cubicBezTo>
                    <a:pt x="3" y="8"/>
                    <a:pt x="10" y="5"/>
                    <a:pt x="8" y="1"/>
                  </a:cubicBezTo>
                  <a:cubicBezTo>
                    <a:pt x="8" y="1"/>
                    <a:pt x="7" y="0"/>
                    <a:pt x="6" y="1"/>
                  </a:cubicBezTo>
                  <a:cubicBezTo>
                    <a:pt x="6" y="1"/>
                    <a:pt x="4" y="2"/>
                    <a:pt x="3" y="2"/>
                  </a:cubicBezTo>
                  <a:close/>
                  <a:moveTo>
                    <a:pt x="10" y="13"/>
                  </a:moveTo>
                  <a:cubicBezTo>
                    <a:pt x="10" y="14"/>
                    <a:pt x="9" y="13"/>
                    <a:pt x="9" y="13"/>
                  </a:cubicBezTo>
                  <a:cubicBezTo>
                    <a:pt x="6" y="12"/>
                    <a:pt x="7" y="15"/>
                    <a:pt x="7" y="15"/>
                  </a:cubicBezTo>
                  <a:cubicBezTo>
                    <a:pt x="8" y="16"/>
                    <a:pt x="7" y="16"/>
                    <a:pt x="7" y="16"/>
                  </a:cubicBezTo>
                  <a:cubicBezTo>
                    <a:pt x="5" y="11"/>
                    <a:pt x="7" y="10"/>
                    <a:pt x="7" y="10"/>
                  </a:cubicBezTo>
                  <a:cubicBezTo>
                    <a:pt x="8" y="10"/>
                    <a:pt x="10" y="13"/>
                    <a:pt x="10" y="1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9" name="íṥļîḍè">
              <a:extLst>
                <a:ext uri="{FF2B5EF4-FFF2-40B4-BE49-F238E27FC236}">
                  <a16:creationId xmlns:a16="http://schemas.microsoft.com/office/drawing/2014/main" id="{DF3EFE9C-EDA3-4897-8171-5BED032DB4B1}"/>
                </a:ext>
              </a:extLst>
            </p:cNvPr>
            <p:cNvSpPr/>
            <p:nvPr/>
          </p:nvSpPr>
          <p:spPr bwMode="auto">
            <a:xfrm>
              <a:off x="3581401" y="2982913"/>
              <a:ext cx="42863" cy="42863"/>
            </a:xfrm>
            <a:custGeom>
              <a:avLst/>
              <a:gdLst>
                <a:gd name="T0" fmla="*/ 1 w 13"/>
                <a:gd name="T1" fmla="*/ 6 h 13"/>
                <a:gd name="T2" fmla="*/ 3 w 13"/>
                <a:gd name="T3" fmla="*/ 3 h 13"/>
                <a:gd name="T4" fmla="*/ 8 w 13"/>
                <a:gd name="T5" fmla="*/ 3 h 13"/>
                <a:gd name="T6" fmla="*/ 8 w 13"/>
                <a:gd name="T7" fmla="*/ 5 h 13"/>
                <a:gd name="T8" fmla="*/ 9 w 13"/>
                <a:gd name="T9" fmla="*/ 6 h 13"/>
                <a:gd name="T10" fmla="*/ 12 w 13"/>
                <a:gd name="T11" fmla="*/ 4 h 13"/>
                <a:gd name="T12" fmla="*/ 12 w 13"/>
                <a:gd name="T13" fmla="*/ 5 h 13"/>
                <a:gd name="T14" fmla="*/ 8 w 13"/>
                <a:gd name="T15" fmla="*/ 8 h 13"/>
                <a:gd name="T16" fmla="*/ 5 w 13"/>
                <a:gd name="T17" fmla="*/ 10 h 13"/>
                <a:gd name="T18" fmla="*/ 1 w 13"/>
                <a:gd name="T19" fmla="*/ 13 h 13"/>
                <a:gd name="T20" fmla="*/ 1 w 13"/>
                <a:gd name="T21" fmla="*/ 11 h 13"/>
                <a:gd name="T22" fmla="*/ 4 w 13"/>
                <a:gd name="T23" fmla="*/ 8 h 13"/>
                <a:gd name="T24" fmla="*/ 2 w 13"/>
                <a:gd name="T25" fmla="*/ 7 h 13"/>
                <a:gd name="T26" fmla="*/ 1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1" y="6"/>
                  </a:moveTo>
                  <a:cubicBezTo>
                    <a:pt x="1" y="6"/>
                    <a:pt x="1" y="4"/>
                    <a:pt x="3" y="3"/>
                  </a:cubicBezTo>
                  <a:cubicBezTo>
                    <a:pt x="3" y="3"/>
                    <a:pt x="6" y="0"/>
                    <a:pt x="8" y="3"/>
                  </a:cubicBezTo>
                  <a:cubicBezTo>
                    <a:pt x="8" y="3"/>
                    <a:pt x="9" y="4"/>
                    <a:pt x="8" y="5"/>
                  </a:cubicBezTo>
                  <a:cubicBezTo>
                    <a:pt x="8" y="5"/>
                    <a:pt x="7" y="6"/>
                    <a:pt x="9" y="6"/>
                  </a:cubicBezTo>
                  <a:cubicBezTo>
                    <a:pt x="9" y="6"/>
                    <a:pt x="11" y="5"/>
                    <a:pt x="12" y="4"/>
                  </a:cubicBezTo>
                  <a:cubicBezTo>
                    <a:pt x="12" y="4"/>
                    <a:pt x="13" y="3"/>
                    <a:pt x="12" y="5"/>
                  </a:cubicBezTo>
                  <a:cubicBezTo>
                    <a:pt x="12" y="5"/>
                    <a:pt x="11" y="7"/>
                    <a:pt x="8" y="8"/>
                  </a:cubicBezTo>
                  <a:cubicBezTo>
                    <a:pt x="8" y="8"/>
                    <a:pt x="6" y="7"/>
                    <a:pt x="5" y="10"/>
                  </a:cubicBezTo>
                  <a:cubicBezTo>
                    <a:pt x="5" y="10"/>
                    <a:pt x="3" y="13"/>
                    <a:pt x="1" y="13"/>
                  </a:cubicBezTo>
                  <a:cubicBezTo>
                    <a:pt x="1" y="13"/>
                    <a:pt x="0" y="12"/>
                    <a:pt x="1" y="11"/>
                  </a:cubicBezTo>
                  <a:cubicBezTo>
                    <a:pt x="1" y="11"/>
                    <a:pt x="4" y="10"/>
                    <a:pt x="4" y="8"/>
                  </a:cubicBezTo>
                  <a:cubicBezTo>
                    <a:pt x="4" y="8"/>
                    <a:pt x="3" y="7"/>
                    <a:pt x="2" y="7"/>
                  </a:cubicBezTo>
                  <a:lnTo>
                    <a:pt x="1"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80" name="ïŝḷîde">
              <a:extLst>
                <a:ext uri="{FF2B5EF4-FFF2-40B4-BE49-F238E27FC236}">
                  <a16:creationId xmlns:a16="http://schemas.microsoft.com/office/drawing/2014/main" id="{6DEDFB85-BD5E-4AA8-A31C-45554E605035}"/>
                </a:ext>
              </a:extLst>
            </p:cNvPr>
            <p:cNvSpPr/>
            <p:nvPr/>
          </p:nvSpPr>
          <p:spPr bwMode="auto">
            <a:xfrm>
              <a:off x="3595688" y="3008313"/>
              <a:ext cx="65088" cy="63500"/>
            </a:xfrm>
            <a:custGeom>
              <a:avLst/>
              <a:gdLst>
                <a:gd name="T0" fmla="*/ 0 w 20"/>
                <a:gd name="T1" fmla="*/ 7 h 19"/>
                <a:gd name="T2" fmla="*/ 4 w 20"/>
                <a:gd name="T3" fmla="*/ 3 h 19"/>
                <a:gd name="T4" fmla="*/ 7 w 20"/>
                <a:gd name="T5" fmla="*/ 2 h 19"/>
                <a:gd name="T6" fmla="*/ 7 w 20"/>
                <a:gd name="T7" fmla="*/ 4 h 19"/>
                <a:gd name="T8" fmla="*/ 9 w 20"/>
                <a:gd name="T9" fmla="*/ 11 h 19"/>
                <a:gd name="T10" fmla="*/ 15 w 20"/>
                <a:gd name="T11" fmla="*/ 10 h 19"/>
                <a:gd name="T12" fmla="*/ 14 w 20"/>
                <a:gd name="T13" fmla="*/ 7 h 19"/>
                <a:gd name="T14" fmla="*/ 17 w 20"/>
                <a:gd name="T15" fmla="*/ 10 h 19"/>
                <a:gd name="T16" fmla="*/ 17 w 20"/>
                <a:gd name="T17" fmla="*/ 15 h 19"/>
                <a:gd name="T18" fmla="*/ 15 w 20"/>
                <a:gd name="T19" fmla="*/ 16 h 19"/>
                <a:gd name="T20" fmla="*/ 7 w 20"/>
                <a:gd name="T21" fmla="*/ 12 h 19"/>
                <a:gd name="T22" fmla="*/ 5 w 20"/>
                <a:gd name="T23" fmla="*/ 9 h 19"/>
                <a:gd name="T24" fmla="*/ 3 w 20"/>
                <a:gd name="T25" fmla="*/ 8 h 19"/>
                <a:gd name="T26" fmla="*/ 2 w 20"/>
                <a:gd name="T27" fmla="*/ 10 h 19"/>
                <a:gd name="T28" fmla="*/ 1 w 20"/>
                <a:gd name="T29" fmla="*/ 19 h 19"/>
                <a:gd name="T30" fmla="*/ 0 w 20"/>
                <a:gd name="T31" fmla="*/ 18 h 19"/>
                <a:gd name="T32" fmla="*/ 0 w 20"/>
                <a:gd name="T33" fmla="*/ 15 h 19"/>
                <a:gd name="T34" fmla="*/ 0 w 20"/>
                <a:gd name="T35" fmla="*/ 13 h 19"/>
                <a:gd name="T36" fmla="*/ 0 w 20"/>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7"/>
                  </a:moveTo>
                  <a:cubicBezTo>
                    <a:pt x="0" y="7"/>
                    <a:pt x="4" y="5"/>
                    <a:pt x="4" y="3"/>
                  </a:cubicBezTo>
                  <a:cubicBezTo>
                    <a:pt x="4" y="3"/>
                    <a:pt x="5" y="0"/>
                    <a:pt x="7" y="2"/>
                  </a:cubicBezTo>
                  <a:cubicBezTo>
                    <a:pt x="7" y="2"/>
                    <a:pt x="8" y="2"/>
                    <a:pt x="7" y="4"/>
                  </a:cubicBezTo>
                  <a:cubicBezTo>
                    <a:pt x="7" y="4"/>
                    <a:pt x="6" y="9"/>
                    <a:pt x="9" y="11"/>
                  </a:cubicBezTo>
                  <a:cubicBezTo>
                    <a:pt x="9" y="11"/>
                    <a:pt x="15" y="14"/>
                    <a:pt x="15" y="10"/>
                  </a:cubicBezTo>
                  <a:cubicBezTo>
                    <a:pt x="14" y="7"/>
                    <a:pt x="14" y="7"/>
                    <a:pt x="14" y="7"/>
                  </a:cubicBezTo>
                  <a:cubicBezTo>
                    <a:pt x="14" y="7"/>
                    <a:pt x="14" y="7"/>
                    <a:pt x="17" y="10"/>
                  </a:cubicBezTo>
                  <a:cubicBezTo>
                    <a:pt x="17" y="10"/>
                    <a:pt x="20" y="13"/>
                    <a:pt x="17" y="15"/>
                  </a:cubicBezTo>
                  <a:cubicBezTo>
                    <a:pt x="17" y="15"/>
                    <a:pt x="16" y="15"/>
                    <a:pt x="15" y="16"/>
                  </a:cubicBezTo>
                  <a:cubicBezTo>
                    <a:pt x="15" y="16"/>
                    <a:pt x="9" y="17"/>
                    <a:pt x="7" y="12"/>
                  </a:cubicBezTo>
                  <a:cubicBezTo>
                    <a:pt x="5" y="9"/>
                    <a:pt x="5" y="9"/>
                    <a:pt x="5" y="9"/>
                  </a:cubicBezTo>
                  <a:cubicBezTo>
                    <a:pt x="5" y="9"/>
                    <a:pt x="5" y="7"/>
                    <a:pt x="3" y="8"/>
                  </a:cubicBezTo>
                  <a:cubicBezTo>
                    <a:pt x="3" y="8"/>
                    <a:pt x="2" y="8"/>
                    <a:pt x="2" y="10"/>
                  </a:cubicBezTo>
                  <a:cubicBezTo>
                    <a:pt x="2" y="10"/>
                    <a:pt x="4" y="17"/>
                    <a:pt x="1" y="19"/>
                  </a:cubicBezTo>
                  <a:cubicBezTo>
                    <a:pt x="1" y="19"/>
                    <a:pt x="0" y="19"/>
                    <a:pt x="0" y="18"/>
                  </a:cubicBezTo>
                  <a:cubicBezTo>
                    <a:pt x="0" y="18"/>
                    <a:pt x="0" y="17"/>
                    <a:pt x="0" y="15"/>
                  </a:cubicBezTo>
                  <a:cubicBezTo>
                    <a:pt x="0" y="15"/>
                    <a:pt x="0" y="15"/>
                    <a:pt x="0" y="13"/>
                  </a:cubicBezTo>
                  <a:cubicBezTo>
                    <a:pt x="0" y="13"/>
                    <a:pt x="1" y="8"/>
                    <a:pt x="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81" name="î$ľíḍê">
              <a:extLst>
                <a:ext uri="{FF2B5EF4-FFF2-40B4-BE49-F238E27FC236}">
                  <a16:creationId xmlns:a16="http://schemas.microsoft.com/office/drawing/2014/main" id="{E7B5A602-C4E4-403E-B91E-D35052D35937}"/>
                </a:ext>
              </a:extLst>
            </p:cNvPr>
            <p:cNvSpPr/>
            <p:nvPr/>
          </p:nvSpPr>
          <p:spPr bwMode="auto">
            <a:xfrm>
              <a:off x="3690938" y="3187700"/>
              <a:ext cx="315913" cy="468313"/>
            </a:xfrm>
            <a:custGeom>
              <a:avLst/>
              <a:gdLst>
                <a:gd name="T0" fmla="*/ 96 w 96"/>
                <a:gd name="T1" fmla="*/ 0 h 141"/>
                <a:gd name="T2" fmla="*/ 0 w 96"/>
                <a:gd name="T3" fmla="*/ 45 h 141"/>
                <a:gd name="T4" fmla="*/ 26 w 96"/>
                <a:gd name="T5" fmla="*/ 74 h 141"/>
                <a:gd name="T6" fmla="*/ 5 w 96"/>
                <a:gd name="T7" fmla="*/ 141 h 141"/>
                <a:gd name="T8" fmla="*/ 96 w 96"/>
                <a:gd name="T9" fmla="*/ 0 h 141"/>
              </a:gdLst>
              <a:ahLst/>
              <a:cxnLst>
                <a:cxn ang="0">
                  <a:pos x="T0" y="T1"/>
                </a:cxn>
                <a:cxn ang="0">
                  <a:pos x="T2" y="T3"/>
                </a:cxn>
                <a:cxn ang="0">
                  <a:pos x="T4" y="T5"/>
                </a:cxn>
                <a:cxn ang="0">
                  <a:pos x="T6" y="T7"/>
                </a:cxn>
                <a:cxn ang="0">
                  <a:pos x="T8" y="T9"/>
                </a:cxn>
              </a:cxnLst>
              <a:rect l="0" t="0" r="r" b="b"/>
              <a:pathLst>
                <a:path w="96" h="141">
                  <a:moveTo>
                    <a:pt x="96" y="0"/>
                  </a:moveTo>
                  <a:cubicBezTo>
                    <a:pt x="0" y="45"/>
                    <a:pt x="0" y="45"/>
                    <a:pt x="0" y="45"/>
                  </a:cubicBezTo>
                  <a:cubicBezTo>
                    <a:pt x="0" y="45"/>
                    <a:pt x="33" y="47"/>
                    <a:pt x="26" y="74"/>
                  </a:cubicBezTo>
                  <a:cubicBezTo>
                    <a:pt x="5" y="141"/>
                    <a:pt x="5" y="141"/>
                    <a:pt x="5" y="141"/>
                  </a:cubicBezTo>
                  <a:lnTo>
                    <a:pt x="9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grpSp>
      <p:sp>
        <p:nvSpPr>
          <p:cNvPr id="90" name="内容占位符 88">
            <a:extLst>
              <a:ext uri="{FF2B5EF4-FFF2-40B4-BE49-F238E27FC236}">
                <a16:creationId xmlns:a16="http://schemas.microsoft.com/office/drawing/2014/main" id="{9C569CA6-D4F0-4518-86C7-358DA250B8EF}"/>
              </a:ext>
            </a:extLst>
          </p:cNvPr>
          <p:cNvSpPr>
            <a:spLocks noGrp="1"/>
          </p:cNvSpPr>
          <p:nvPr>
            <p:ph sz="quarter" idx="11" hasCustomPrompt="1"/>
          </p:nvPr>
        </p:nvSpPr>
        <p:spPr>
          <a:xfrm>
            <a:off x="3926584" y="3019540"/>
            <a:ext cx="4373354" cy="360943"/>
          </a:xfrm>
        </p:spPr>
        <p:txBody>
          <a:bodyPr lIns="0" rIns="0">
            <a:normAutofit/>
          </a:bodyPr>
          <a:lstStyle>
            <a:lvl1pPr marL="0" indent="0" algn="dist" defTabSz="914400" rtl="0" eaLnBrk="1" latinLnBrk="0" hangingPunct="1">
              <a:buFontTx/>
              <a:buNone/>
              <a:defRPr lang="zh-CN" altLang="en-US" sz="1800" kern="1200" spc="300" dirty="0" smtClean="0">
                <a:solidFill>
                  <a:schemeClr val="bg1"/>
                </a:solidFill>
                <a:latin typeface="微软雅黑 Light" panose="020B0502040204020203" pitchFamily="34" charset="-122"/>
                <a:ea typeface="+mn-ea"/>
                <a:cs typeface="+mn-cs"/>
              </a:defRPr>
            </a:lvl1pPr>
          </a:lstStyle>
          <a:p>
            <a:pPr algn="dist"/>
            <a:r>
              <a:rPr lang="en-US" altLang="zh-CN" spc="300" dirty="0">
                <a:solidFill>
                  <a:schemeClr val="bg1"/>
                </a:solidFill>
              </a:rPr>
              <a:t>PART  ONE</a:t>
            </a:r>
            <a:endParaRPr lang="zh-CN" altLang="en-US" spc="300" dirty="0">
              <a:solidFill>
                <a:schemeClr val="bg1"/>
              </a:solidFill>
            </a:endParaRPr>
          </a:p>
        </p:txBody>
      </p:sp>
      <p:sp>
        <p:nvSpPr>
          <p:cNvPr id="91" name="内容占位符 88">
            <a:extLst>
              <a:ext uri="{FF2B5EF4-FFF2-40B4-BE49-F238E27FC236}">
                <a16:creationId xmlns:a16="http://schemas.microsoft.com/office/drawing/2014/main" id="{229A8E1D-994B-476F-8D56-3E5648E60EB9}"/>
              </a:ext>
            </a:extLst>
          </p:cNvPr>
          <p:cNvSpPr>
            <a:spLocks noGrp="1"/>
          </p:cNvSpPr>
          <p:nvPr>
            <p:ph sz="quarter" idx="12" hasCustomPrompt="1"/>
          </p:nvPr>
        </p:nvSpPr>
        <p:spPr>
          <a:xfrm>
            <a:off x="3913974" y="4236120"/>
            <a:ext cx="4373354" cy="234914"/>
          </a:xfrm>
        </p:spPr>
        <p:txBody>
          <a:bodyPr lIns="0" rIns="0">
            <a:normAutofit/>
          </a:bodyPr>
          <a:lstStyle>
            <a:lvl1pPr marL="0" indent="0" algn="ctr" defTabSz="914400" rtl="0" eaLnBrk="1" latinLnBrk="0" hangingPunct="1">
              <a:buFontTx/>
              <a:buNone/>
              <a:defRPr lang="zh-CN" altLang="en-US" sz="1200" kern="1200" spc="300" dirty="0" smtClean="0">
                <a:solidFill>
                  <a:schemeClr val="bg1"/>
                </a:solidFill>
                <a:latin typeface="+mn-lt"/>
                <a:ea typeface="+mn-ea"/>
                <a:cs typeface="+mn-cs"/>
              </a:defRPr>
            </a:lvl1pPr>
          </a:lstStyle>
          <a:p>
            <a:pPr lvl="0"/>
            <a:r>
              <a:rPr lang="zh-CN" altLang="en-US" dirty="0"/>
              <a:t>请输入小标题的英文翻译</a:t>
            </a:r>
          </a:p>
        </p:txBody>
      </p:sp>
      <p:sp>
        <p:nvSpPr>
          <p:cNvPr id="93" name="文本占位符 92">
            <a:extLst>
              <a:ext uri="{FF2B5EF4-FFF2-40B4-BE49-F238E27FC236}">
                <a16:creationId xmlns:a16="http://schemas.microsoft.com/office/drawing/2014/main" id="{FD298229-087D-46D1-8E6B-73C87AE3C3B3}"/>
              </a:ext>
            </a:extLst>
          </p:cNvPr>
          <p:cNvSpPr>
            <a:spLocks noGrp="1"/>
          </p:cNvSpPr>
          <p:nvPr>
            <p:ph type="body" sz="quarter" idx="13" hasCustomPrompt="1"/>
          </p:nvPr>
        </p:nvSpPr>
        <p:spPr>
          <a:xfrm>
            <a:off x="3913974" y="3721920"/>
            <a:ext cx="4373354" cy="427786"/>
          </a:xfrm>
        </p:spPr>
        <p:txBody>
          <a:bodyPr lIns="0" rIns="0">
            <a:normAutofit/>
          </a:bodyPr>
          <a:lstStyle>
            <a:lvl1pPr marL="0" indent="0" algn="ctr">
              <a:buFontTx/>
              <a:buNone/>
              <a:defRPr lang="zh-CN" altLang="en-US" sz="3600" kern="1200" spc="600" dirty="0" smtClean="0">
                <a:solidFill>
                  <a:schemeClr val="bg1"/>
                </a:solidFill>
                <a:latin typeface="+mj-ea"/>
                <a:ea typeface="+mj-ea"/>
                <a:cs typeface="+mn-cs"/>
              </a:defRPr>
            </a:lvl1pPr>
          </a:lstStyle>
          <a:p>
            <a:pPr lvl="0"/>
            <a:r>
              <a:rPr lang="zh-CN" altLang="en-US" dirty="0"/>
              <a:t>请输入小标题</a:t>
            </a:r>
          </a:p>
        </p:txBody>
      </p:sp>
    </p:spTree>
    <p:extLst>
      <p:ext uri="{BB962C8B-B14F-4D97-AF65-F5344CB8AC3E}">
        <p14:creationId xmlns:p14="http://schemas.microsoft.com/office/powerpoint/2010/main" val="3606556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小标题">
    <p:spTree>
      <p:nvGrpSpPr>
        <p:cNvPr id="1" name=""/>
        <p:cNvGrpSpPr/>
        <p:nvPr/>
      </p:nvGrpSpPr>
      <p:grpSpPr>
        <a:xfrm>
          <a:off x="0" y="0"/>
          <a:ext cx="0" cy="0"/>
          <a:chOff x="0" y="0"/>
          <a:chExt cx="0" cy="0"/>
        </a:xfrm>
      </p:grpSpPr>
      <p:cxnSp>
        <p:nvCxnSpPr>
          <p:cNvPr id="121" name="直接连接符 120">
            <a:extLst>
              <a:ext uri="{FF2B5EF4-FFF2-40B4-BE49-F238E27FC236}">
                <a16:creationId xmlns:a16="http://schemas.microsoft.com/office/drawing/2014/main" id="{32E503DF-B245-4354-9942-D730219FC5D4}"/>
              </a:ext>
            </a:extLst>
          </p:cNvPr>
          <p:cNvCxnSpPr>
            <a:cxnSpLocks/>
          </p:cNvCxnSpPr>
          <p:nvPr userDrawn="1"/>
        </p:nvCxnSpPr>
        <p:spPr>
          <a:xfrm>
            <a:off x="100205" y="609600"/>
            <a:ext cx="119417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3" name="文本占位符 122">
            <a:extLst>
              <a:ext uri="{FF2B5EF4-FFF2-40B4-BE49-F238E27FC236}">
                <a16:creationId xmlns:a16="http://schemas.microsoft.com/office/drawing/2014/main" id="{34B9A681-E6DB-4BA1-B465-EBC534D05561}"/>
              </a:ext>
            </a:extLst>
          </p:cNvPr>
          <p:cNvSpPr>
            <a:spLocks noGrp="1"/>
          </p:cNvSpPr>
          <p:nvPr>
            <p:ph type="body" sz="quarter" idx="10" hasCustomPrompt="1"/>
          </p:nvPr>
        </p:nvSpPr>
        <p:spPr>
          <a:xfrm>
            <a:off x="687032" y="153446"/>
            <a:ext cx="6485304" cy="432823"/>
          </a:xfrm>
        </p:spPr>
        <p:txBody>
          <a:bodyPr lIns="0" rIns="0"/>
          <a:lstStyle>
            <a:lvl1pPr marL="0" indent="0">
              <a:buFontTx/>
              <a:buNone/>
              <a:defRPr b="1">
                <a:solidFill>
                  <a:schemeClr val="accent1"/>
                </a:solidFill>
                <a:latin typeface="+mj-ea"/>
                <a:ea typeface="+mj-ea"/>
              </a:defRPr>
            </a:lvl1pPr>
          </a:lstStyle>
          <a:p>
            <a:pPr lvl="0"/>
            <a:r>
              <a:rPr lang="zh-CN" altLang="en-US" dirty="0"/>
              <a:t>请输入本页的小标题</a:t>
            </a:r>
          </a:p>
        </p:txBody>
      </p:sp>
      <p:grpSp>
        <p:nvGrpSpPr>
          <p:cNvPr id="124" name="ïsḻiḓê">
            <a:extLst>
              <a:ext uri="{FF2B5EF4-FFF2-40B4-BE49-F238E27FC236}">
                <a16:creationId xmlns:a16="http://schemas.microsoft.com/office/drawing/2014/main" id="{D833FFAA-7D4D-4DD6-AE4E-E410A4E4B807}"/>
              </a:ext>
            </a:extLst>
          </p:cNvPr>
          <p:cNvGrpSpPr/>
          <p:nvPr userDrawn="1"/>
        </p:nvGrpSpPr>
        <p:grpSpPr>
          <a:xfrm>
            <a:off x="148559" y="109179"/>
            <a:ext cx="464185" cy="466907"/>
            <a:chOff x="3275013" y="2886075"/>
            <a:chExt cx="1082675" cy="1089025"/>
          </a:xfrm>
        </p:grpSpPr>
        <p:sp>
          <p:nvSpPr>
            <p:cNvPr id="125" name="ïSḷíḑe">
              <a:extLst>
                <a:ext uri="{FF2B5EF4-FFF2-40B4-BE49-F238E27FC236}">
                  <a16:creationId xmlns:a16="http://schemas.microsoft.com/office/drawing/2014/main" id="{63908073-38A5-4417-ABCC-E205A4D23BEA}"/>
                </a:ext>
              </a:extLst>
            </p:cNvPr>
            <p:cNvSpPr/>
            <p:nvPr/>
          </p:nvSpPr>
          <p:spPr bwMode="auto">
            <a:xfrm>
              <a:off x="3275013" y="2886075"/>
              <a:ext cx="1082675" cy="10890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6" name="îṧḷîḓe">
              <a:extLst>
                <a:ext uri="{FF2B5EF4-FFF2-40B4-BE49-F238E27FC236}">
                  <a16:creationId xmlns:a16="http://schemas.microsoft.com/office/drawing/2014/main" id="{1C0D3919-5FB2-4D77-990E-16D2AA41E8BD}"/>
                </a:ext>
              </a:extLst>
            </p:cNvPr>
            <p:cNvSpPr/>
            <p:nvPr/>
          </p:nvSpPr>
          <p:spPr bwMode="auto">
            <a:xfrm>
              <a:off x="3290888" y="2903538"/>
              <a:ext cx="1052513" cy="1058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7" name="iṧļîḓè">
              <a:extLst>
                <a:ext uri="{FF2B5EF4-FFF2-40B4-BE49-F238E27FC236}">
                  <a16:creationId xmlns:a16="http://schemas.microsoft.com/office/drawing/2014/main" id="{7DA8A147-A076-4A6F-9BC9-3316D3B35EFE}"/>
                </a:ext>
              </a:extLst>
            </p:cNvPr>
            <p:cNvSpPr/>
            <p:nvPr/>
          </p:nvSpPr>
          <p:spPr bwMode="auto">
            <a:xfrm>
              <a:off x="3452813" y="3065463"/>
              <a:ext cx="730250" cy="7334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8" name="í$ḻiḓê">
              <a:extLst>
                <a:ext uri="{FF2B5EF4-FFF2-40B4-BE49-F238E27FC236}">
                  <a16:creationId xmlns:a16="http://schemas.microsoft.com/office/drawing/2014/main" id="{D6613261-AD35-4F0D-A33B-58AA99E95451}"/>
                </a:ext>
              </a:extLst>
            </p:cNvPr>
            <p:cNvSpPr/>
            <p:nvPr/>
          </p:nvSpPr>
          <p:spPr bwMode="auto">
            <a:xfrm>
              <a:off x="3467101" y="3078163"/>
              <a:ext cx="701675" cy="708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9" name="íŝḻîďê">
              <a:extLst>
                <a:ext uri="{FF2B5EF4-FFF2-40B4-BE49-F238E27FC236}">
                  <a16:creationId xmlns:a16="http://schemas.microsoft.com/office/drawing/2014/main" id="{DE5E4202-8D98-4748-8EE4-E255FBF9ADBE}"/>
                </a:ext>
              </a:extLst>
            </p:cNvPr>
            <p:cNvSpPr/>
            <p:nvPr/>
          </p:nvSpPr>
          <p:spPr bwMode="auto">
            <a:xfrm>
              <a:off x="3703638" y="3214688"/>
              <a:ext cx="354013" cy="465138"/>
            </a:xfrm>
            <a:custGeom>
              <a:avLst/>
              <a:gdLst>
                <a:gd name="T0" fmla="*/ 223 w 223"/>
                <a:gd name="T1" fmla="*/ 0 h 293"/>
                <a:gd name="T2" fmla="*/ 220 w 223"/>
                <a:gd name="T3" fmla="*/ 0 h 293"/>
                <a:gd name="T4" fmla="*/ 0 w 223"/>
                <a:gd name="T5" fmla="*/ 103 h 293"/>
                <a:gd name="T6" fmla="*/ 83 w 223"/>
                <a:gd name="T7" fmla="*/ 115 h 293"/>
                <a:gd name="T8" fmla="*/ 29 w 223"/>
                <a:gd name="T9" fmla="*/ 293 h 293"/>
                <a:gd name="T10" fmla="*/ 223 w 223"/>
                <a:gd name="T11" fmla="*/ 0 h 293"/>
              </a:gdLst>
              <a:ahLst/>
              <a:cxnLst>
                <a:cxn ang="0">
                  <a:pos x="T0" y="T1"/>
                </a:cxn>
                <a:cxn ang="0">
                  <a:pos x="T2" y="T3"/>
                </a:cxn>
                <a:cxn ang="0">
                  <a:pos x="T4" y="T5"/>
                </a:cxn>
                <a:cxn ang="0">
                  <a:pos x="T6" y="T7"/>
                </a:cxn>
                <a:cxn ang="0">
                  <a:pos x="T8" y="T9"/>
                </a:cxn>
                <a:cxn ang="0">
                  <a:pos x="T10" y="T11"/>
                </a:cxn>
              </a:cxnLst>
              <a:rect l="0" t="0" r="r" b="b"/>
              <a:pathLst>
                <a:path w="223" h="293">
                  <a:moveTo>
                    <a:pt x="223" y="0"/>
                  </a:moveTo>
                  <a:lnTo>
                    <a:pt x="220" y="0"/>
                  </a:lnTo>
                  <a:lnTo>
                    <a:pt x="0" y="103"/>
                  </a:lnTo>
                  <a:lnTo>
                    <a:pt x="83" y="115"/>
                  </a:lnTo>
                  <a:lnTo>
                    <a:pt x="29" y="293"/>
                  </a:lnTo>
                  <a:lnTo>
                    <a:pt x="22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0" name="í$ḻíďê">
              <a:extLst>
                <a:ext uri="{FF2B5EF4-FFF2-40B4-BE49-F238E27FC236}">
                  <a16:creationId xmlns:a16="http://schemas.microsoft.com/office/drawing/2014/main" id="{01F87643-AEA8-4B83-8382-BB5C647B348F}"/>
                </a:ext>
              </a:extLst>
            </p:cNvPr>
            <p:cNvSpPr/>
            <p:nvPr/>
          </p:nvSpPr>
          <p:spPr bwMode="auto">
            <a:xfrm>
              <a:off x="3681413" y="3171825"/>
              <a:ext cx="153988" cy="142875"/>
            </a:xfrm>
            <a:custGeom>
              <a:avLst/>
              <a:gdLst>
                <a:gd name="T0" fmla="*/ 25 w 47"/>
                <a:gd name="T1" fmla="*/ 0 h 43"/>
                <a:gd name="T2" fmla="*/ 22 w 47"/>
                <a:gd name="T3" fmla="*/ 20 h 43"/>
                <a:gd name="T4" fmla="*/ 0 w 47"/>
                <a:gd name="T5" fmla="*/ 23 h 43"/>
                <a:gd name="T6" fmla="*/ 22 w 47"/>
                <a:gd name="T7" fmla="*/ 27 h 43"/>
                <a:gd name="T8" fmla="*/ 24 w 47"/>
                <a:gd name="T9" fmla="*/ 43 h 43"/>
                <a:gd name="T10" fmla="*/ 28 w 47"/>
                <a:gd name="T11" fmla="*/ 27 h 43"/>
                <a:gd name="T12" fmla="*/ 47 w 47"/>
                <a:gd name="T13" fmla="*/ 24 h 43"/>
                <a:gd name="T14" fmla="*/ 29 w 47"/>
                <a:gd name="T15" fmla="*/ 20 h 43"/>
                <a:gd name="T16" fmla="*/ 25 w 47"/>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3">
                  <a:moveTo>
                    <a:pt x="25" y="0"/>
                  </a:moveTo>
                  <a:cubicBezTo>
                    <a:pt x="25" y="0"/>
                    <a:pt x="21" y="18"/>
                    <a:pt x="22" y="20"/>
                  </a:cubicBezTo>
                  <a:cubicBezTo>
                    <a:pt x="22" y="20"/>
                    <a:pt x="5" y="21"/>
                    <a:pt x="0" y="23"/>
                  </a:cubicBezTo>
                  <a:cubicBezTo>
                    <a:pt x="0" y="23"/>
                    <a:pt x="5" y="26"/>
                    <a:pt x="22" y="27"/>
                  </a:cubicBezTo>
                  <a:cubicBezTo>
                    <a:pt x="22" y="27"/>
                    <a:pt x="22" y="38"/>
                    <a:pt x="24" y="43"/>
                  </a:cubicBezTo>
                  <a:cubicBezTo>
                    <a:pt x="24" y="43"/>
                    <a:pt x="26" y="43"/>
                    <a:pt x="28" y="27"/>
                  </a:cubicBezTo>
                  <a:cubicBezTo>
                    <a:pt x="28" y="27"/>
                    <a:pt x="41" y="27"/>
                    <a:pt x="47" y="24"/>
                  </a:cubicBezTo>
                  <a:cubicBezTo>
                    <a:pt x="47" y="24"/>
                    <a:pt x="36" y="20"/>
                    <a:pt x="29" y="20"/>
                  </a:cubicBezTo>
                  <a:cubicBezTo>
                    <a:pt x="29" y="20"/>
                    <a:pt x="27" y="4"/>
                    <a:pt x="2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1" name="ïśḻîdé">
              <a:extLst>
                <a:ext uri="{FF2B5EF4-FFF2-40B4-BE49-F238E27FC236}">
                  <a16:creationId xmlns:a16="http://schemas.microsoft.com/office/drawing/2014/main" id="{9E68C872-AB32-4542-A27F-D35623E4F891}"/>
                </a:ext>
              </a:extLst>
            </p:cNvPr>
            <p:cNvSpPr/>
            <p:nvPr/>
          </p:nvSpPr>
          <p:spPr bwMode="auto">
            <a:xfrm>
              <a:off x="3532188" y="3271838"/>
              <a:ext cx="198438" cy="298450"/>
            </a:xfrm>
            <a:custGeom>
              <a:avLst/>
              <a:gdLst>
                <a:gd name="T0" fmla="*/ 60 w 60"/>
                <a:gd name="T1" fmla="*/ 0 h 90"/>
                <a:gd name="T2" fmla="*/ 0 w 60"/>
                <a:gd name="T3" fmla="*/ 46 h 90"/>
                <a:gd name="T4" fmla="*/ 19 w 60"/>
                <a:gd name="T5" fmla="*/ 77 h 90"/>
                <a:gd name="T6" fmla="*/ 59 w 60"/>
                <a:gd name="T7" fmla="*/ 90 h 90"/>
                <a:gd name="T8" fmla="*/ 33 w 60"/>
                <a:gd name="T9" fmla="*/ 50 h 90"/>
                <a:gd name="T10" fmla="*/ 60 w 60"/>
                <a:gd name="T11" fmla="*/ 0 h 90"/>
              </a:gdLst>
              <a:ahLst/>
              <a:cxnLst>
                <a:cxn ang="0">
                  <a:pos x="T0" y="T1"/>
                </a:cxn>
                <a:cxn ang="0">
                  <a:pos x="T2" y="T3"/>
                </a:cxn>
                <a:cxn ang="0">
                  <a:pos x="T4" y="T5"/>
                </a:cxn>
                <a:cxn ang="0">
                  <a:pos x="T6" y="T7"/>
                </a:cxn>
                <a:cxn ang="0">
                  <a:pos x="T8" y="T9"/>
                </a:cxn>
                <a:cxn ang="0">
                  <a:pos x="T10" y="T11"/>
                </a:cxn>
              </a:cxnLst>
              <a:rect l="0" t="0" r="r" b="b"/>
              <a:pathLst>
                <a:path w="60" h="90">
                  <a:moveTo>
                    <a:pt x="60" y="0"/>
                  </a:moveTo>
                  <a:cubicBezTo>
                    <a:pt x="60" y="0"/>
                    <a:pt x="2" y="6"/>
                    <a:pt x="0" y="46"/>
                  </a:cubicBezTo>
                  <a:cubicBezTo>
                    <a:pt x="0" y="46"/>
                    <a:pt x="0" y="63"/>
                    <a:pt x="19" y="77"/>
                  </a:cubicBezTo>
                  <a:cubicBezTo>
                    <a:pt x="19" y="77"/>
                    <a:pt x="41" y="90"/>
                    <a:pt x="59" y="90"/>
                  </a:cubicBezTo>
                  <a:cubicBezTo>
                    <a:pt x="59" y="90"/>
                    <a:pt x="36" y="75"/>
                    <a:pt x="33" y="50"/>
                  </a:cubicBezTo>
                  <a:cubicBezTo>
                    <a:pt x="33" y="50"/>
                    <a:pt x="28" y="16"/>
                    <a:pt x="60"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2" name="ïṩ1îḍè">
              <a:extLst>
                <a:ext uri="{FF2B5EF4-FFF2-40B4-BE49-F238E27FC236}">
                  <a16:creationId xmlns:a16="http://schemas.microsoft.com/office/drawing/2014/main" id="{8F3E9030-7F67-4BA6-A950-3ADA3CF79BFE}"/>
                </a:ext>
              </a:extLst>
            </p:cNvPr>
            <p:cNvSpPr/>
            <p:nvPr/>
          </p:nvSpPr>
          <p:spPr bwMode="auto">
            <a:xfrm>
              <a:off x="3852863" y="3324225"/>
              <a:ext cx="214313" cy="249238"/>
            </a:xfrm>
            <a:custGeom>
              <a:avLst/>
              <a:gdLst>
                <a:gd name="T0" fmla="*/ 33 w 65"/>
                <a:gd name="T1" fmla="*/ 19 h 75"/>
                <a:gd name="T2" fmla="*/ 0 w 65"/>
                <a:gd name="T3" fmla="*/ 75 h 75"/>
                <a:gd name="T4" fmla="*/ 64 w 65"/>
                <a:gd name="T5" fmla="*/ 30 h 75"/>
                <a:gd name="T6" fmla="*/ 46 w 65"/>
                <a:gd name="T7" fmla="*/ 0 h 75"/>
                <a:gd name="T8" fmla="*/ 33 w 65"/>
                <a:gd name="T9" fmla="*/ 19 h 75"/>
              </a:gdLst>
              <a:ahLst/>
              <a:cxnLst>
                <a:cxn ang="0">
                  <a:pos x="T0" y="T1"/>
                </a:cxn>
                <a:cxn ang="0">
                  <a:pos x="T2" y="T3"/>
                </a:cxn>
                <a:cxn ang="0">
                  <a:pos x="T4" y="T5"/>
                </a:cxn>
                <a:cxn ang="0">
                  <a:pos x="T6" y="T7"/>
                </a:cxn>
                <a:cxn ang="0">
                  <a:pos x="T8" y="T9"/>
                </a:cxn>
              </a:cxnLst>
              <a:rect l="0" t="0" r="r" b="b"/>
              <a:pathLst>
                <a:path w="65" h="75">
                  <a:moveTo>
                    <a:pt x="33" y="19"/>
                  </a:moveTo>
                  <a:cubicBezTo>
                    <a:pt x="33" y="19"/>
                    <a:pt x="42" y="58"/>
                    <a:pt x="0" y="75"/>
                  </a:cubicBezTo>
                  <a:cubicBezTo>
                    <a:pt x="0" y="75"/>
                    <a:pt x="54" y="74"/>
                    <a:pt x="64" y="30"/>
                  </a:cubicBezTo>
                  <a:cubicBezTo>
                    <a:pt x="64" y="30"/>
                    <a:pt x="65" y="11"/>
                    <a:pt x="46" y="0"/>
                  </a:cubicBezTo>
                  <a:lnTo>
                    <a:pt x="33" y="1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3" name="ïṡḷiḓè">
              <a:extLst>
                <a:ext uri="{FF2B5EF4-FFF2-40B4-BE49-F238E27FC236}">
                  <a16:creationId xmlns:a16="http://schemas.microsoft.com/office/drawing/2014/main" id="{774F24C5-98FE-4835-9859-B9B813C43EE1}"/>
                </a:ext>
              </a:extLst>
            </p:cNvPr>
            <p:cNvSpPr/>
            <p:nvPr/>
          </p:nvSpPr>
          <p:spPr bwMode="auto">
            <a:xfrm>
              <a:off x="3535363" y="3467100"/>
              <a:ext cx="217488" cy="26988"/>
            </a:xfrm>
            <a:custGeom>
              <a:avLst/>
              <a:gdLst>
                <a:gd name="T0" fmla="*/ 2 w 137"/>
                <a:gd name="T1" fmla="*/ 0 h 17"/>
                <a:gd name="T2" fmla="*/ 137 w 137"/>
                <a:gd name="T3" fmla="*/ 0 h 17"/>
                <a:gd name="T4" fmla="*/ 133 w 137"/>
                <a:gd name="T5" fmla="*/ 15 h 17"/>
                <a:gd name="T6" fmla="*/ 0 w 137"/>
                <a:gd name="T7" fmla="*/ 17 h 17"/>
                <a:gd name="T8" fmla="*/ 2 w 137"/>
                <a:gd name="T9" fmla="*/ 0 h 17"/>
              </a:gdLst>
              <a:ahLst/>
              <a:cxnLst>
                <a:cxn ang="0">
                  <a:pos x="T0" y="T1"/>
                </a:cxn>
                <a:cxn ang="0">
                  <a:pos x="T2" y="T3"/>
                </a:cxn>
                <a:cxn ang="0">
                  <a:pos x="T4" y="T5"/>
                </a:cxn>
                <a:cxn ang="0">
                  <a:pos x="T6" y="T7"/>
                </a:cxn>
                <a:cxn ang="0">
                  <a:pos x="T8" y="T9"/>
                </a:cxn>
              </a:cxnLst>
              <a:rect l="0" t="0" r="r" b="b"/>
              <a:pathLst>
                <a:path w="137" h="17">
                  <a:moveTo>
                    <a:pt x="2" y="0"/>
                  </a:moveTo>
                  <a:lnTo>
                    <a:pt x="137" y="0"/>
                  </a:lnTo>
                  <a:lnTo>
                    <a:pt x="133" y="15"/>
                  </a:lnTo>
                  <a:lnTo>
                    <a:pt x="0" y="17"/>
                  </a:lnTo>
                  <a:lnTo>
                    <a:pt x="2"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4" name="iŝlïďê">
              <a:extLst>
                <a:ext uri="{FF2B5EF4-FFF2-40B4-BE49-F238E27FC236}">
                  <a16:creationId xmlns:a16="http://schemas.microsoft.com/office/drawing/2014/main" id="{5523E611-F0CD-49F0-B743-6FE4E4E971DA}"/>
                </a:ext>
              </a:extLst>
            </p:cNvPr>
            <p:cNvSpPr/>
            <p:nvPr/>
          </p:nvSpPr>
          <p:spPr bwMode="auto">
            <a:xfrm>
              <a:off x="3525838" y="3517900"/>
              <a:ext cx="217488" cy="25400"/>
            </a:xfrm>
            <a:custGeom>
              <a:avLst/>
              <a:gdLst>
                <a:gd name="T0" fmla="*/ 4 w 137"/>
                <a:gd name="T1" fmla="*/ 2 h 16"/>
                <a:gd name="T2" fmla="*/ 137 w 137"/>
                <a:gd name="T3" fmla="*/ 0 h 16"/>
                <a:gd name="T4" fmla="*/ 133 w 137"/>
                <a:gd name="T5" fmla="*/ 16 h 16"/>
                <a:gd name="T6" fmla="*/ 0 w 137"/>
                <a:gd name="T7" fmla="*/ 16 h 16"/>
                <a:gd name="T8" fmla="*/ 4 w 137"/>
                <a:gd name="T9" fmla="*/ 2 h 16"/>
              </a:gdLst>
              <a:ahLst/>
              <a:cxnLst>
                <a:cxn ang="0">
                  <a:pos x="T0" y="T1"/>
                </a:cxn>
                <a:cxn ang="0">
                  <a:pos x="T2" y="T3"/>
                </a:cxn>
                <a:cxn ang="0">
                  <a:pos x="T4" y="T5"/>
                </a:cxn>
                <a:cxn ang="0">
                  <a:pos x="T6" y="T7"/>
                </a:cxn>
                <a:cxn ang="0">
                  <a:pos x="T8" y="T9"/>
                </a:cxn>
              </a:cxnLst>
              <a:rect l="0" t="0" r="r" b="b"/>
              <a:pathLst>
                <a:path w="137" h="16">
                  <a:moveTo>
                    <a:pt x="4" y="2"/>
                  </a:moveTo>
                  <a:lnTo>
                    <a:pt x="137" y="0"/>
                  </a:lnTo>
                  <a:lnTo>
                    <a:pt x="133" y="16"/>
                  </a:lnTo>
                  <a:lnTo>
                    <a:pt x="0" y="16"/>
                  </a:lnTo>
                  <a:lnTo>
                    <a:pt x="4" y="2"/>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5" name="işḻïḋé">
              <a:extLst>
                <a:ext uri="{FF2B5EF4-FFF2-40B4-BE49-F238E27FC236}">
                  <a16:creationId xmlns:a16="http://schemas.microsoft.com/office/drawing/2014/main" id="{D28FAB02-285D-4F5F-A01B-5389563F8780}"/>
                </a:ext>
              </a:extLst>
            </p:cNvPr>
            <p:cNvSpPr/>
            <p:nvPr/>
          </p:nvSpPr>
          <p:spPr bwMode="auto">
            <a:xfrm>
              <a:off x="3884613" y="3463925"/>
              <a:ext cx="176213" cy="30163"/>
            </a:xfrm>
            <a:custGeom>
              <a:avLst/>
              <a:gdLst>
                <a:gd name="T0" fmla="*/ 11 w 111"/>
                <a:gd name="T1" fmla="*/ 0 h 19"/>
                <a:gd name="T2" fmla="*/ 104 w 111"/>
                <a:gd name="T3" fmla="*/ 4 h 19"/>
                <a:gd name="T4" fmla="*/ 111 w 111"/>
                <a:gd name="T5" fmla="*/ 19 h 19"/>
                <a:gd name="T6" fmla="*/ 0 w 111"/>
                <a:gd name="T7" fmla="*/ 19 h 19"/>
                <a:gd name="T8" fmla="*/ 11 w 111"/>
                <a:gd name="T9" fmla="*/ 0 h 19"/>
              </a:gdLst>
              <a:ahLst/>
              <a:cxnLst>
                <a:cxn ang="0">
                  <a:pos x="T0" y="T1"/>
                </a:cxn>
                <a:cxn ang="0">
                  <a:pos x="T2" y="T3"/>
                </a:cxn>
                <a:cxn ang="0">
                  <a:pos x="T4" y="T5"/>
                </a:cxn>
                <a:cxn ang="0">
                  <a:pos x="T6" y="T7"/>
                </a:cxn>
                <a:cxn ang="0">
                  <a:pos x="T8" y="T9"/>
                </a:cxn>
              </a:cxnLst>
              <a:rect l="0" t="0" r="r" b="b"/>
              <a:pathLst>
                <a:path w="111" h="19">
                  <a:moveTo>
                    <a:pt x="11" y="0"/>
                  </a:moveTo>
                  <a:lnTo>
                    <a:pt x="104" y="4"/>
                  </a:lnTo>
                  <a:lnTo>
                    <a:pt x="111" y="19"/>
                  </a:lnTo>
                  <a:lnTo>
                    <a:pt x="0" y="19"/>
                  </a:lnTo>
                  <a:lnTo>
                    <a:pt x="11"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6" name="işḻïḓè">
              <a:extLst>
                <a:ext uri="{FF2B5EF4-FFF2-40B4-BE49-F238E27FC236}">
                  <a16:creationId xmlns:a16="http://schemas.microsoft.com/office/drawing/2014/main" id="{8B30F60C-2EFB-4D3B-AE76-C4D58F03CBE4}"/>
                </a:ext>
              </a:extLst>
            </p:cNvPr>
            <p:cNvSpPr/>
            <p:nvPr/>
          </p:nvSpPr>
          <p:spPr bwMode="auto">
            <a:xfrm>
              <a:off x="3849688" y="3517900"/>
              <a:ext cx="223838" cy="28575"/>
            </a:xfrm>
            <a:custGeom>
              <a:avLst/>
              <a:gdLst>
                <a:gd name="T0" fmla="*/ 10 w 141"/>
                <a:gd name="T1" fmla="*/ 0 h 18"/>
                <a:gd name="T2" fmla="*/ 133 w 141"/>
                <a:gd name="T3" fmla="*/ 0 h 18"/>
                <a:gd name="T4" fmla="*/ 141 w 141"/>
                <a:gd name="T5" fmla="*/ 18 h 18"/>
                <a:gd name="T6" fmla="*/ 0 w 141"/>
                <a:gd name="T7" fmla="*/ 18 h 18"/>
                <a:gd name="T8" fmla="*/ 10 w 141"/>
                <a:gd name="T9" fmla="*/ 0 h 18"/>
              </a:gdLst>
              <a:ahLst/>
              <a:cxnLst>
                <a:cxn ang="0">
                  <a:pos x="T0" y="T1"/>
                </a:cxn>
                <a:cxn ang="0">
                  <a:pos x="T2" y="T3"/>
                </a:cxn>
                <a:cxn ang="0">
                  <a:pos x="T4" y="T5"/>
                </a:cxn>
                <a:cxn ang="0">
                  <a:pos x="T6" y="T7"/>
                </a:cxn>
                <a:cxn ang="0">
                  <a:pos x="T8" y="T9"/>
                </a:cxn>
              </a:cxnLst>
              <a:rect l="0" t="0" r="r" b="b"/>
              <a:pathLst>
                <a:path w="141" h="18">
                  <a:moveTo>
                    <a:pt x="10" y="0"/>
                  </a:moveTo>
                  <a:lnTo>
                    <a:pt x="133" y="0"/>
                  </a:lnTo>
                  <a:lnTo>
                    <a:pt x="141" y="18"/>
                  </a:lnTo>
                  <a:lnTo>
                    <a:pt x="0" y="18"/>
                  </a:lnTo>
                  <a:lnTo>
                    <a:pt x="10"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7" name="îṧ1íḍè">
              <a:extLst>
                <a:ext uri="{FF2B5EF4-FFF2-40B4-BE49-F238E27FC236}">
                  <a16:creationId xmlns:a16="http://schemas.microsoft.com/office/drawing/2014/main" id="{D15DBE65-F55F-49D9-80A3-77C5BDA6E6FE}"/>
                </a:ext>
              </a:extLst>
            </p:cNvPr>
            <p:cNvSpPr/>
            <p:nvPr/>
          </p:nvSpPr>
          <p:spPr bwMode="auto">
            <a:xfrm>
              <a:off x="3743326" y="3709988"/>
              <a:ext cx="17463" cy="52388"/>
            </a:xfrm>
            <a:custGeom>
              <a:avLst/>
              <a:gdLst>
                <a:gd name="T0" fmla="*/ 0 w 5"/>
                <a:gd name="T1" fmla="*/ 2 h 16"/>
                <a:gd name="T2" fmla="*/ 4 w 5"/>
                <a:gd name="T3" fmla="*/ 0 h 16"/>
                <a:gd name="T4" fmla="*/ 4 w 5"/>
                <a:gd name="T5" fmla="*/ 14 h 16"/>
                <a:gd name="T6" fmla="*/ 4 w 5"/>
                <a:gd name="T7" fmla="*/ 15 h 16"/>
                <a:gd name="T8" fmla="*/ 4 w 5"/>
                <a:gd name="T9" fmla="*/ 15 h 16"/>
                <a:gd name="T10" fmla="*/ 5 w 5"/>
                <a:gd name="T11" fmla="*/ 16 h 16"/>
                <a:gd name="T12" fmla="*/ 5 w 5"/>
                <a:gd name="T13" fmla="*/ 16 h 16"/>
                <a:gd name="T14" fmla="*/ 5 w 5"/>
                <a:gd name="T15" fmla="*/ 16 h 16"/>
                <a:gd name="T16" fmla="*/ 0 w 5"/>
                <a:gd name="T17" fmla="*/ 16 h 16"/>
                <a:gd name="T18" fmla="*/ 0 w 5"/>
                <a:gd name="T19" fmla="*/ 16 h 16"/>
                <a:gd name="T20" fmla="*/ 0 w 5"/>
                <a:gd name="T21" fmla="*/ 16 h 16"/>
                <a:gd name="T22" fmla="*/ 1 w 5"/>
                <a:gd name="T23" fmla="*/ 15 h 16"/>
                <a:gd name="T24" fmla="*/ 1 w 5"/>
                <a:gd name="T25" fmla="*/ 15 h 16"/>
                <a:gd name="T26" fmla="*/ 2 w 5"/>
                <a:gd name="T27" fmla="*/ 15 h 16"/>
                <a:gd name="T28" fmla="*/ 2 w 5"/>
                <a:gd name="T29" fmla="*/ 14 h 16"/>
                <a:gd name="T30" fmla="*/ 2 w 5"/>
                <a:gd name="T31" fmla="*/ 4 h 16"/>
                <a:gd name="T32" fmla="*/ 2 w 5"/>
                <a:gd name="T33" fmla="*/ 3 h 16"/>
                <a:gd name="T34" fmla="*/ 1 w 5"/>
                <a:gd name="T35" fmla="*/ 2 h 16"/>
                <a:gd name="T36" fmla="*/ 1 w 5"/>
                <a:gd name="T37" fmla="*/ 2 h 16"/>
                <a:gd name="T38" fmla="*/ 0 w 5"/>
                <a:gd name="T39" fmla="*/ 2 h 16"/>
                <a:gd name="T40" fmla="*/ 0 w 5"/>
                <a:gd name="T4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6">
                  <a:moveTo>
                    <a:pt x="0" y="2"/>
                  </a:moveTo>
                  <a:cubicBezTo>
                    <a:pt x="4" y="0"/>
                    <a:pt x="4" y="0"/>
                    <a:pt x="4" y="0"/>
                  </a:cubicBezTo>
                  <a:cubicBezTo>
                    <a:pt x="4" y="14"/>
                    <a:pt x="4" y="14"/>
                    <a:pt x="4" y="14"/>
                  </a:cubicBezTo>
                  <a:cubicBezTo>
                    <a:pt x="4" y="14"/>
                    <a:pt x="4" y="15"/>
                    <a:pt x="4" y="15"/>
                  </a:cubicBezTo>
                  <a:cubicBezTo>
                    <a:pt x="4" y="15"/>
                    <a:pt x="4" y="15"/>
                    <a:pt x="4" y="15"/>
                  </a:cubicBezTo>
                  <a:cubicBezTo>
                    <a:pt x="4" y="15"/>
                    <a:pt x="4" y="16"/>
                    <a:pt x="5" y="16"/>
                  </a:cubicBezTo>
                  <a:cubicBezTo>
                    <a:pt x="5" y="16"/>
                    <a:pt x="5" y="16"/>
                    <a:pt x="5" y="16"/>
                  </a:cubicBezTo>
                  <a:cubicBezTo>
                    <a:pt x="5" y="16"/>
                    <a:pt x="5" y="16"/>
                    <a:pt x="5" y="16"/>
                  </a:cubicBezTo>
                  <a:cubicBezTo>
                    <a:pt x="0" y="16"/>
                    <a:pt x="0" y="16"/>
                    <a:pt x="0" y="16"/>
                  </a:cubicBezTo>
                  <a:cubicBezTo>
                    <a:pt x="0" y="16"/>
                    <a:pt x="0" y="16"/>
                    <a:pt x="0" y="16"/>
                  </a:cubicBezTo>
                  <a:cubicBezTo>
                    <a:pt x="0" y="16"/>
                    <a:pt x="0" y="16"/>
                    <a:pt x="0" y="16"/>
                  </a:cubicBezTo>
                  <a:cubicBezTo>
                    <a:pt x="0" y="16"/>
                    <a:pt x="1" y="16"/>
                    <a:pt x="1" y="15"/>
                  </a:cubicBezTo>
                  <a:cubicBezTo>
                    <a:pt x="1" y="15"/>
                    <a:pt x="1" y="15"/>
                    <a:pt x="1" y="15"/>
                  </a:cubicBezTo>
                  <a:cubicBezTo>
                    <a:pt x="1" y="15"/>
                    <a:pt x="2" y="15"/>
                    <a:pt x="2" y="15"/>
                  </a:cubicBezTo>
                  <a:cubicBezTo>
                    <a:pt x="2" y="15"/>
                    <a:pt x="2" y="14"/>
                    <a:pt x="2" y="14"/>
                  </a:cubicBezTo>
                  <a:cubicBezTo>
                    <a:pt x="2" y="4"/>
                    <a:pt x="2" y="4"/>
                    <a:pt x="2" y="4"/>
                  </a:cubicBezTo>
                  <a:cubicBezTo>
                    <a:pt x="2" y="3"/>
                    <a:pt x="2" y="3"/>
                    <a:pt x="2" y="3"/>
                  </a:cubicBezTo>
                  <a:cubicBezTo>
                    <a:pt x="2" y="2"/>
                    <a:pt x="2" y="2"/>
                    <a:pt x="1" y="2"/>
                  </a:cubicBezTo>
                  <a:cubicBezTo>
                    <a:pt x="1" y="2"/>
                    <a:pt x="1" y="2"/>
                    <a:pt x="1" y="2"/>
                  </a:cubicBezTo>
                  <a:cubicBezTo>
                    <a:pt x="1" y="2"/>
                    <a:pt x="1" y="2"/>
                    <a:pt x="0" y="2"/>
                  </a:cubicBezTo>
                  <a:cubicBezTo>
                    <a:pt x="0" y="2"/>
                    <a:pt x="0" y="2"/>
                    <a:pt x="0"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8" name="ïŝlíḓé">
              <a:extLst>
                <a:ext uri="{FF2B5EF4-FFF2-40B4-BE49-F238E27FC236}">
                  <a16:creationId xmlns:a16="http://schemas.microsoft.com/office/drawing/2014/main" id="{4C42876B-57DB-49AE-B9D0-75B5B93110FA}"/>
                </a:ext>
              </a:extLst>
            </p:cNvPr>
            <p:cNvSpPr/>
            <p:nvPr/>
          </p:nvSpPr>
          <p:spPr bwMode="auto">
            <a:xfrm>
              <a:off x="3776663" y="3709988"/>
              <a:ext cx="30163" cy="52388"/>
            </a:xfrm>
            <a:custGeom>
              <a:avLst/>
              <a:gdLst>
                <a:gd name="T0" fmla="*/ 6 w 9"/>
                <a:gd name="T1" fmla="*/ 10 h 16"/>
                <a:gd name="T2" fmla="*/ 5 w 9"/>
                <a:gd name="T3" fmla="*/ 10 h 16"/>
                <a:gd name="T4" fmla="*/ 4 w 9"/>
                <a:gd name="T5" fmla="*/ 10 h 16"/>
                <a:gd name="T6" fmla="*/ 2 w 9"/>
                <a:gd name="T7" fmla="*/ 10 h 16"/>
                <a:gd name="T8" fmla="*/ 1 w 9"/>
                <a:gd name="T9" fmla="*/ 9 h 16"/>
                <a:gd name="T10" fmla="*/ 1 w 9"/>
                <a:gd name="T11" fmla="*/ 9 h 16"/>
                <a:gd name="T12" fmla="*/ 0 w 9"/>
                <a:gd name="T13" fmla="*/ 7 h 16"/>
                <a:gd name="T14" fmla="*/ 0 w 9"/>
                <a:gd name="T15" fmla="*/ 5 h 16"/>
                <a:gd name="T16" fmla="*/ 0 w 9"/>
                <a:gd name="T17" fmla="*/ 3 h 16"/>
                <a:gd name="T18" fmla="*/ 1 w 9"/>
                <a:gd name="T19" fmla="*/ 2 h 16"/>
                <a:gd name="T20" fmla="*/ 2 w 9"/>
                <a:gd name="T21" fmla="*/ 1 h 16"/>
                <a:gd name="T22" fmla="*/ 3 w 9"/>
                <a:gd name="T23" fmla="*/ 1 h 16"/>
                <a:gd name="T24" fmla="*/ 4 w 9"/>
                <a:gd name="T25" fmla="*/ 0 h 16"/>
                <a:gd name="T26" fmla="*/ 6 w 9"/>
                <a:gd name="T27" fmla="*/ 1 h 16"/>
                <a:gd name="T28" fmla="*/ 7 w 9"/>
                <a:gd name="T29" fmla="*/ 1 h 16"/>
                <a:gd name="T30" fmla="*/ 8 w 9"/>
                <a:gd name="T31" fmla="*/ 2 h 16"/>
                <a:gd name="T32" fmla="*/ 9 w 9"/>
                <a:gd name="T33" fmla="*/ 4 h 16"/>
                <a:gd name="T34" fmla="*/ 9 w 9"/>
                <a:gd name="T35" fmla="*/ 5 h 16"/>
                <a:gd name="T36" fmla="*/ 9 w 9"/>
                <a:gd name="T37" fmla="*/ 7 h 16"/>
                <a:gd name="T38" fmla="*/ 9 w 9"/>
                <a:gd name="T39" fmla="*/ 8 h 16"/>
                <a:gd name="T40" fmla="*/ 9 w 9"/>
                <a:gd name="T41" fmla="*/ 10 h 16"/>
                <a:gd name="T42" fmla="*/ 8 w 9"/>
                <a:gd name="T43" fmla="*/ 11 h 16"/>
                <a:gd name="T44" fmla="*/ 8 w 9"/>
                <a:gd name="T45" fmla="*/ 12 h 16"/>
                <a:gd name="T46" fmla="*/ 7 w 9"/>
                <a:gd name="T47" fmla="*/ 13 h 16"/>
                <a:gd name="T48" fmla="*/ 6 w 9"/>
                <a:gd name="T49" fmla="*/ 14 h 16"/>
                <a:gd name="T50" fmla="*/ 5 w 9"/>
                <a:gd name="T51" fmla="*/ 15 h 16"/>
                <a:gd name="T52" fmla="*/ 3 w 9"/>
                <a:gd name="T53" fmla="*/ 15 h 16"/>
                <a:gd name="T54" fmla="*/ 2 w 9"/>
                <a:gd name="T55" fmla="*/ 16 h 16"/>
                <a:gd name="T56" fmla="*/ 1 w 9"/>
                <a:gd name="T57" fmla="*/ 16 h 16"/>
                <a:gd name="T58" fmla="*/ 0 w 9"/>
                <a:gd name="T59" fmla="*/ 16 h 16"/>
                <a:gd name="T60" fmla="*/ 0 w 9"/>
                <a:gd name="T61" fmla="*/ 16 h 16"/>
                <a:gd name="T62" fmla="*/ 1 w 9"/>
                <a:gd name="T63" fmla="*/ 16 h 16"/>
                <a:gd name="T64" fmla="*/ 1 w 9"/>
                <a:gd name="T65" fmla="*/ 15 h 16"/>
                <a:gd name="T66" fmla="*/ 2 w 9"/>
                <a:gd name="T67" fmla="*/ 15 h 16"/>
                <a:gd name="T68" fmla="*/ 3 w 9"/>
                <a:gd name="T69" fmla="*/ 15 h 16"/>
                <a:gd name="T70" fmla="*/ 4 w 9"/>
                <a:gd name="T71" fmla="*/ 14 h 16"/>
                <a:gd name="T72" fmla="*/ 5 w 9"/>
                <a:gd name="T73" fmla="*/ 13 h 16"/>
                <a:gd name="T74" fmla="*/ 6 w 9"/>
                <a:gd name="T75" fmla="*/ 12 h 16"/>
                <a:gd name="T76" fmla="*/ 6 w 9"/>
                <a:gd name="T77" fmla="*/ 11 h 16"/>
                <a:gd name="T78" fmla="*/ 7 w 9"/>
                <a:gd name="T79" fmla="*/ 9 h 16"/>
                <a:gd name="T80" fmla="*/ 6 w 9"/>
                <a:gd name="T81" fmla="*/ 10 h 16"/>
                <a:gd name="T82" fmla="*/ 2 w 9"/>
                <a:gd name="T83" fmla="*/ 5 h 16"/>
                <a:gd name="T84" fmla="*/ 2 w 9"/>
                <a:gd name="T85" fmla="*/ 7 h 16"/>
                <a:gd name="T86" fmla="*/ 2 w 9"/>
                <a:gd name="T87" fmla="*/ 8 h 16"/>
                <a:gd name="T88" fmla="*/ 3 w 9"/>
                <a:gd name="T89" fmla="*/ 9 h 16"/>
                <a:gd name="T90" fmla="*/ 4 w 9"/>
                <a:gd name="T91" fmla="*/ 9 h 16"/>
                <a:gd name="T92" fmla="*/ 5 w 9"/>
                <a:gd name="T93" fmla="*/ 9 h 16"/>
                <a:gd name="T94" fmla="*/ 6 w 9"/>
                <a:gd name="T95" fmla="*/ 9 h 16"/>
                <a:gd name="T96" fmla="*/ 7 w 9"/>
                <a:gd name="T97" fmla="*/ 9 h 16"/>
                <a:gd name="T98" fmla="*/ 7 w 9"/>
                <a:gd name="T99" fmla="*/ 8 h 16"/>
                <a:gd name="T100" fmla="*/ 7 w 9"/>
                <a:gd name="T101" fmla="*/ 7 h 16"/>
                <a:gd name="T102" fmla="*/ 7 w 9"/>
                <a:gd name="T103" fmla="*/ 5 h 16"/>
                <a:gd name="T104" fmla="*/ 7 w 9"/>
                <a:gd name="T105" fmla="*/ 4 h 16"/>
                <a:gd name="T106" fmla="*/ 7 w 9"/>
                <a:gd name="T107" fmla="*/ 3 h 16"/>
                <a:gd name="T108" fmla="*/ 6 w 9"/>
                <a:gd name="T109" fmla="*/ 2 h 16"/>
                <a:gd name="T110" fmla="*/ 5 w 9"/>
                <a:gd name="T111" fmla="*/ 1 h 16"/>
                <a:gd name="T112" fmla="*/ 4 w 9"/>
                <a:gd name="T113" fmla="*/ 1 h 16"/>
                <a:gd name="T114" fmla="*/ 3 w 9"/>
                <a:gd name="T115" fmla="*/ 1 h 16"/>
                <a:gd name="T116" fmla="*/ 2 w 9"/>
                <a:gd name="T117" fmla="*/ 2 h 16"/>
                <a:gd name="T118" fmla="*/ 2 w 9"/>
                <a:gd name="T119" fmla="*/ 3 h 16"/>
                <a:gd name="T120" fmla="*/ 2 w 9"/>
                <a:gd name="T121" fmla="*/ 4 h 16"/>
                <a:gd name="T122" fmla="*/ 2 w 9"/>
                <a:gd name="T12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 h="16">
                  <a:moveTo>
                    <a:pt x="6" y="10"/>
                  </a:moveTo>
                  <a:cubicBezTo>
                    <a:pt x="6" y="10"/>
                    <a:pt x="6" y="10"/>
                    <a:pt x="5" y="10"/>
                  </a:cubicBezTo>
                  <a:cubicBezTo>
                    <a:pt x="5" y="10"/>
                    <a:pt x="4" y="10"/>
                    <a:pt x="4" y="10"/>
                  </a:cubicBezTo>
                  <a:cubicBezTo>
                    <a:pt x="3" y="10"/>
                    <a:pt x="3" y="10"/>
                    <a:pt x="2" y="10"/>
                  </a:cubicBezTo>
                  <a:cubicBezTo>
                    <a:pt x="2" y="10"/>
                    <a:pt x="2" y="10"/>
                    <a:pt x="1" y="9"/>
                  </a:cubicBezTo>
                  <a:cubicBezTo>
                    <a:pt x="1" y="9"/>
                    <a:pt x="1" y="9"/>
                    <a:pt x="1" y="9"/>
                  </a:cubicBezTo>
                  <a:cubicBezTo>
                    <a:pt x="0" y="8"/>
                    <a:pt x="0" y="8"/>
                    <a:pt x="0" y="7"/>
                  </a:cubicBezTo>
                  <a:cubicBezTo>
                    <a:pt x="0" y="7"/>
                    <a:pt x="0" y="6"/>
                    <a:pt x="0" y="5"/>
                  </a:cubicBezTo>
                  <a:cubicBezTo>
                    <a:pt x="0" y="5"/>
                    <a:pt x="0" y="4"/>
                    <a:pt x="0" y="3"/>
                  </a:cubicBezTo>
                  <a:cubicBezTo>
                    <a:pt x="1" y="3"/>
                    <a:pt x="1" y="2"/>
                    <a:pt x="1" y="2"/>
                  </a:cubicBezTo>
                  <a:cubicBezTo>
                    <a:pt x="1" y="2"/>
                    <a:pt x="1" y="2"/>
                    <a:pt x="2" y="1"/>
                  </a:cubicBezTo>
                  <a:cubicBezTo>
                    <a:pt x="2" y="1"/>
                    <a:pt x="2" y="1"/>
                    <a:pt x="3" y="1"/>
                  </a:cubicBezTo>
                  <a:cubicBezTo>
                    <a:pt x="3" y="0"/>
                    <a:pt x="4" y="0"/>
                    <a:pt x="4" y="0"/>
                  </a:cubicBezTo>
                  <a:cubicBezTo>
                    <a:pt x="5" y="0"/>
                    <a:pt x="6" y="0"/>
                    <a:pt x="6" y="1"/>
                  </a:cubicBezTo>
                  <a:cubicBezTo>
                    <a:pt x="7" y="1"/>
                    <a:pt x="7" y="1"/>
                    <a:pt x="7" y="1"/>
                  </a:cubicBezTo>
                  <a:cubicBezTo>
                    <a:pt x="8" y="2"/>
                    <a:pt x="8" y="2"/>
                    <a:pt x="8" y="2"/>
                  </a:cubicBezTo>
                  <a:cubicBezTo>
                    <a:pt x="8" y="3"/>
                    <a:pt x="9" y="3"/>
                    <a:pt x="9" y="4"/>
                  </a:cubicBezTo>
                  <a:cubicBezTo>
                    <a:pt x="9" y="4"/>
                    <a:pt x="9" y="5"/>
                    <a:pt x="9" y="5"/>
                  </a:cubicBezTo>
                  <a:cubicBezTo>
                    <a:pt x="9" y="6"/>
                    <a:pt x="9" y="6"/>
                    <a:pt x="9" y="7"/>
                  </a:cubicBezTo>
                  <a:cubicBezTo>
                    <a:pt x="9" y="7"/>
                    <a:pt x="9" y="8"/>
                    <a:pt x="9" y="8"/>
                  </a:cubicBezTo>
                  <a:cubicBezTo>
                    <a:pt x="9" y="9"/>
                    <a:pt x="9" y="9"/>
                    <a:pt x="9" y="10"/>
                  </a:cubicBezTo>
                  <a:cubicBezTo>
                    <a:pt x="9" y="10"/>
                    <a:pt x="8" y="11"/>
                    <a:pt x="8" y="11"/>
                  </a:cubicBezTo>
                  <a:cubicBezTo>
                    <a:pt x="8" y="11"/>
                    <a:pt x="8" y="12"/>
                    <a:pt x="8" y="12"/>
                  </a:cubicBezTo>
                  <a:cubicBezTo>
                    <a:pt x="8" y="12"/>
                    <a:pt x="7" y="13"/>
                    <a:pt x="7" y="13"/>
                  </a:cubicBezTo>
                  <a:cubicBezTo>
                    <a:pt x="7" y="13"/>
                    <a:pt x="6" y="14"/>
                    <a:pt x="6" y="14"/>
                  </a:cubicBezTo>
                  <a:cubicBezTo>
                    <a:pt x="5" y="14"/>
                    <a:pt x="5" y="15"/>
                    <a:pt x="5" y="15"/>
                  </a:cubicBezTo>
                  <a:cubicBezTo>
                    <a:pt x="4" y="15"/>
                    <a:pt x="4" y="15"/>
                    <a:pt x="3" y="15"/>
                  </a:cubicBezTo>
                  <a:cubicBezTo>
                    <a:pt x="3" y="16"/>
                    <a:pt x="3" y="16"/>
                    <a:pt x="2" y="16"/>
                  </a:cubicBezTo>
                  <a:cubicBezTo>
                    <a:pt x="2" y="16"/>
                    <a:pt x="1" y="16"/>
                    <a:pt x="1" y="16"/>
                  </a:cubicBezTo>
                  <a:cubicBezTo>
                    <a:pt x="0" y="16"/>
                    <a:pt x="0" y="16"/>
                    <a:pt x="0" y="16"/>
                  </a:cubicBezTo>
                  <a:cubicBezTo>
                    <a:pt x="0" y="16"/>
                    <a:pt x="0" y="16"/>
                    <a:pt x="0" y="16"/>
                  </a:cubicBezTo>
                  <a:cubicBezTo>
                    <a:pt x="0" y="16"/>
                    <a:pt x="1" y="16"/>
                    <a:pt x="1" y="16"/>
                  </a:cubicBezTo>
                  <a:cubicBezTo>
                    <a:pt x="1" y="15"/>
                    <a:pt x="1" y="15"/>
                    <a:pt x="1" y="15"/>
                  </a:cubicBezTo>
                  <a:cubicBezTo>
                    <a:pt x="2" y="15"/>
                    <a:pt x="2" y="15"/>
                    <a:pt x="2" y="15"/>
                  </a:cubicBezTo>
                  <a:cubicBezTo>
                    <a:pt x="2" y="15"/>
                    <a:pt x="3" y="15"/>
                    <a:pt x="3" y="15"/>
                  </a:cubicBezTo>
                  <a:cubicBezTo>
                    <a:pt x="3" y="15"/>
                    <a:pt x="4" y="14"/>
                    <a:pt x="4" y="14"/>
                  </a:cubicBezTo>
                  <a:cubicBezTo>
                    <a:pt x="4" y="14"/>
                    <a:pt x="5" y="13"/>
                    <a:pt x="5" y="13"/>
                  </a:cubicBezTo>
                  <a:cubicBezTo>
                    <a:pt x="5" y="13"/>
                    <a:pt x="6" y="12"/>
                    <a:pt x="6" y="12"/>
                  </a:cubicBezTo>
                  <a:cubicBezTo>
                    <a:pt x="6" y="11"/>
                    <a:pt x="6" y="11"/>
                    <a:pt x="6" y="11"/>
                  </a:cubicBezTo>
                  <a:cubicBezTo>
                    <a:pt x="7" y="9"/>
                    <a:pt x="7" y="9"/>
                    <a:pt x="7" y="9"/>
                  </a:cubicBezTo>
                  <a:cubicBezTo>
                    <a:pt x="7" y="9"/>
                    <a:pt x="6" y="10"/>
                    <a:pt x="6" y="10"/>
                  </a:cubicBezTo>
                  <a:close/>
                  <a:moveTo>
                    <a:pt x="2" y="5"/>
                  </a:moveTo>
                  <a:cubicBezTo>
                    <a:pt x="2" y="6"/>
                    <a:pt x="2" y="6"/>
                    <a:pt x="2" y="7"/>
                  </a:cubicBezTo>
                  <a:cubicBezTo>
                    <a:pt x="2" y="7"/>
                    <a:pt x="2" y="7"/>
                    <a:pt x="2" y="8"/>
                  </a:cubicBezTo>
                  <a:cubicBezTo>
                    <a:pt x="2" y="8"/>
                    <a:pt x="3" y="9"/>
                    <a:pt x="3" y="9"/>
                  </a:cubicBezTo>
                  <a:cubicBezTo>
                    <a:pt x="3" y="9"/>
                    <a:pt x="4" y="9"/>
                    <a:pt x="4" y="9"/>
                  </a:cubicBezTo>
                  <a:cubicBezTo>
                    <a:pt x="4" y="9"/>
                    <a:pt x="5" y="9"/>
                    <a:pt x="5" y="9"/>
                  </a:cubicBezTo>
                  <a:cubicBezTo>
                    <a:pt x="5" y="9"/>
                    <a:pt x="6" y="9"/>
                    <a:pt x="6" y="9"/>
                  </a:cubicBezTo>
                  <a:cubicBezTo>
                    <a:pt x="6" y="9"/>
                    <a:pt x="6" y="9"/>
                    <a:pt x="7" y="9"/>
                  </a:cubicBezTo>
                  <a:cubicBezTo>
                    <a:pt x="7" y="9"/>
                    <a:pt x="7" y="9"/>
                    <a:pt x="7" y="8"/>
                  </a:cubicBezTo>
                  <a:cubicBezTo>
                    <a:pt x="7" y="8"/>
                    <a:pt x="7" y="8"/>
                    <a:pt x="7" y="7"/>
                  </a:cubicBezTo>
                  <a:cubicBezTo>
                    <a:pt x="7" y="7"/>
                    <a:pt x="7" y="6"/>
                    <a:pt x="7" y="5"/>
                  </a:cubicBezTo>
                  <a:cubicBezTo>
                    <a:pt x="7" y="5"/>
                    <a:pt x="7" y="4"/>
                    <a:pt x="7" y="4"/>
                  </a:cubicBezTo>
                  <a:cubicBezTo>
                    <a:pt x="7" y="4"/>
                    <a:pt x="7" y="3"/>
                    <a:pt x="7" y="3"/>
                  </a:cubicBezTo>
                  <a:cubicBezTo>
                    <a:pt x="7" y="3"/>
                    <a:pt x="6" y="2"/>
                    <a:pt x="6" y="2"/>
                  </a:cubicBezTo>
                  <a:cubicBezTo>
                    <a:pt x="6" y="2"/>
                    <a:pt x="6" y="1"/>
                    <a:pt x="5" y="1"/>
                  </a:cubicBezTo>
                  <a:cubicBezTo>
                    <a:pt x="5" y="1"/>
                    <a:pt x="5" y="1"/>
                    <a:pt x="4" y="1"/>
                  </a:cubicBezTo>
                  <a:cubicBezTo>
                    <a:pt x="4" y="1"/>
                    <a:pt x="3" y="1"/>
                    <a:pt x="3" y="1"/>
                  </a:cubicBezTo>
                  <a:cubicBezTo>
                    <a:pt x="3" y="1"/>
                    <a:pt x="3" y="2"/>
                    <a:pt x="2" y="2"/>
                  </a:cubicBezTo>
                  <a:cubicBezTo>
                    <a:pt x="2" y="2"/>
                    <a:pt x="2" y="2"/>
                    <a:pt x="2" y="3"/>
                  </a:cubicBezTo>
                  <a:cubicBezTo>
                    <a:pt x="2" y="3"/>
                    <a:pt x="2" y="3"/>
                    <a:pt x="2" y="4"/>
                  </a:cubicBezTo>
                  <a:cubicBezTo>
                    <a:pt x="2" y="4"/>
                    <a:pt x="2" y="5"/>
                    <a:pt x="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9" name="iṡľîde">
              <a:extLst>
                <a:ext uri="{FF2B5EF4-FFF2-40B4-BE49-F238E27FC236}">
                  <a16:creationId xmlns:a16="http://schemas.microsoft.com/office/drawing/2014/main" id="{9A50463A-5EFC-4F35-A2FF-0439722E47E0}"/>
                </a:ext>
              </a:extLst>
            </p:cNvPr>
            <p:cNvSpPr/>
            <p:nvPr/>
          </p:nvSpPr>
          <p:spPr bwMode="auto">
            <a:xfrm>
              <a:off x="3816351" y="3709988"/>
              <a:ext cx="30163" cy="52388"/>
            </a:xfrm>
            <a:custGeom>
              <a:avLst/>
              <a:gdLst>
                <a:gd name="T0" fmla="*/ 4 w 9"/>
                <a:gd name="T1" fmla="*/ 0 h 16"/>
                <a:gd name="T2" fmla="*/ 9 w 9"/>
                <a:gd name="T3" fmla="*/ 0 h 16"/>
                <a:gd name="T4" fmla="*/ 8 w 9"/>
                <a:gd name="T5" fmla="*/ 2 h 16"/>
                <a:gd name="T6" fmla="*/ 4 w 9"/>
                <a:gd name="T7" fmla="*/ 2 h 16"/>
                <a:gd name="T8" fmla="*/ 3 w 9"/>
                <a:gd name="T9" fmla="*/ 4 h 16"/>
                <a:gd name="T10" fmla="*/ 4 w 9"/>
                <a:gd name="T11" fmla="*/ 5 h 16"/>
                <a:gd name="T12" fmla="*/ 5 w 9"/>
                <a:gd name="T13" fmla="*/ 5 h 16"/>
                <a:gd name="T14" fmla="*/ 6 w 9"/>
                <a:gd name="T15" fmla="*/ 6 h 16"/>
                <a:gd name="T16" fmla="*/ 7 w 9"/>
                <a:gd name="T17" fmla="*/ 7 h 16"/>
                <a:gd name="T18" fmla="*/ 8 w 9"/>
                <a:gd name="T19" fmla="*/ 8 h 16"/>
                <a:gd name="T20" fmla="*/ 9 w 9"/>
                <a:gd name="T21" fmla="*/ 9 h 16"/>
                <a:gd name="T22" fmla="*/ 9 w 9"/>
                <a:gd name="T23" fmla="*/ 10 h 16"/>
                <a:gd name="T24" fmla="*/ 8 w 9"/>
                <a:gd name="T25" fmla="*/ 12 h 16"/>
                <a:gd name="T26" fmla="*/ 8 w 9"/>
                <a:gd name="T27" fmla="*/ 13 h 16"/>
                <a:gd name="T28" fmla="*/ 7 w 9"/>
                <a:gd name="T29" fmla="*/ 14 h 16"/>
                <a:gd name="T30" fmla="*/ 6 w 9"/>
                <a:gd name="T31" fmla="*/ 15 h 16"/>
                <a:gd name="T32" fmla="*/ 5 w 9"/>
                <a:gd name="T33" fmla="*/ 16 h 16"/>
                <a:gd name="T34" fmla="*/ 3 w 9"/>
                <a:gd name="T35" fmla="*/ 16 h 16"/>
                <a:gd name="T36" fmla="*/ 2 w 9"/>
                <a:gd name="T37" fmla="*/ 16 h 16"/>
                <a:gd name="T38" fmla="*/ 1 w 9"/>
                <a:gd name="T39" fmla="*/ 16 h 16"/>
                <a:gd name="T40" fmla="*/ 1 w 9"/>
                <a:gd name="T41" fmla="*/ 15 h 16"/>
                <a:gd name="T42" fmla="*/ 0 w 9"/>
                <a:gd name="T43" fmla="*/ 15 h 16"/>
                <a:gd name="T44" fmla="*/ 0 w 9"/>
                <a:gd name="T45" fmla="*/ 14 h 16"/>
                <a:gd name="T46" fmla="*/ 1 w 9"/>
                <a:gd name="T47" fmla="*/ 14 h 16"/>
                <a:gd name="T48" fmla="*/ 1 w 9"/>
                <a:gd name="T49" fmla="*/ 14 h 16"/>
                <a:gd name="T50" fmla="*/ 1 w 9"/>
                <a:gd name="T51" fmla="*/ 14 h 16"/>
                <a:gd name="T52" fmla="*/ 2 w 9"/>
                <a:gd name="T53" fmla="*/ 14 h 16"/>
                <a:gd name="T54" fmla="*/ 3 w 9"/>
                <a:gd name="T55" fmla="*/ 15 h 16"/>
                <a:gd name="T56" fmla="*/ 4 w 9"/>
                <a:gd name="T57" fmla="*/ 15 h 16"/>
                <a:gd name="T58" fmla="*/ 5 w 9"/>
                <a:gd name="T59" fmla="*/ 15 h 16"/>
                <a:gd name="T60" fmla="*/ 6 w 9"/>
                <a:gd name="T61" fmla="*/ 14 h 16"/>
                <a:gd name="T62" fmla="*/ 7 w 9"/>
                <a:gd name="T63" fmla="*/ 13 h 16"/>
                <a:gd name="T64" fmla="*/ 7 w 9"/>
                <a:gd name="T65" fmla="*/ 12 h 16"/>
                <a:gd name="T66" fmla="*/ 7 w 9"/>
                <a:gd name="T67" fmla="*/ 11 h 16"/>
                <a:gd name="T68" fmla="*/ 7 w 9"/>
                <a:gd name="T69" fmla="*/ 9 h 16"/>
                <a:gd name="T70" fmla="*/ 6 w 9"/>
                <a:gd name="T71" fmla="*/ 8 h 16"/>
                <a:gd name="T72" fmla="*/ 5 w 9"/>
                <a:gd name="T73" fmla="*/ 7 h 16"/>
                <a:gd name="T74" fmla="*/ 4 w 9"/>
                <a:gd name="T75" fmla="*/ 7 h 16"/>
                <a:gd name="T76" fmla="*/ 3 w 9"/>
                <a:gd name="T77" fmla="*/ 6 h 16"/>
                <a:gd name="T78" fmla="*/ 2 w 9"/>
                <a:gd name="T79" fmla="*/ 6 h 16"/>
                <a:gd name="T80" fmla="*/ 1 w 9"/>
                <a:gd name="T81" fmla="*/ 6 h 16"/>
                <a:gd name="T82" fmla="*/ 1 w 9"/>
                <a:gd name="T83" fmla="*/ 6 h 16"/>
                <a:gd name="T84" fmla="*/ 1 w 9"/>
                <a:gd name="T85" fmla="*/ 5 h 16"/>
                <a:gd name="T86" fmla="*/ 4 w 9"/>
                <a:gd name="T8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6">
                  <a:moveTo>
                    <a:pt x="4" y="0"/>
                  </a:moveTo>
                  <a:cubicBezTo>
                    <a:pt x="9" y="0"/>
                    <a:pt x="9" y="0"/>
                    <a:pt x="9" y="0"/>
                  </a:cubicBezTo>
                  <a:cubicBezTo>
                    <a:pt x="8" y="2"/>
                    <a:pt x="8" y="2"/>
                    <a:pt x="8" y="2"/>
                  </a:cubicBezTo>
                  <a:cubicBezTo>
                    <a:pt x="4" y="2"/>
                    <a:pt x="4" y="2"/>
                    <a:pt x="4" y="2"/>
                  </a:cubicBezTo>
                  <a:cubicBezTo>
                    <a:pt x="3" y="4"/>
                    <a:pt x="3" y="4"/>
                    <a:pt x="3" y="4"/>
                  </a:cubicBezTo>
                  <a:cubicBezTo>
                    <a:pt x="3" y="4"/>
                    <a:pt x="4" y="5"/>
                    <a:pt x="4" y="5"/>
                  </a:cubicBezTo>
                  <a:cubicBezTo>
                    <a:pt x="5" y="5"/>
                    <a:pt x="5" y="5"/>
                    <a:pt x="5" y="5"/>
                  </a:cubicBezTo>
                  <a:cubicBezTo>
                    <a:pt x="6" y="5"/>
                    <a:pt x="6" y="5"/>
                    <a:pt x="6" y="6"/>
                  </a:cubicBezTo>
                  <a:cubicBezTo>
                    <a:pt x="7" y="6"/>
                    <a:pt x="7" y="6"/>
                    <a:pt x="7" y="7"/>
                  </a:cubicBezTo>
                  <a:cubicBezTo>
                    <a:pt x="8" y="7"/>
                    <a:pt x="8" y="7"/>
                    <a:pt x="8" y="8"/>
                  </a:cubicBezTo>
                  <a:cubicBezTo>
                    <a:pt x="8" y="8"/>
                    <a:pt x="9" y="9"/>
                    <a:pt x="9" y="9"/>
                  </a:cubicBezTo>
                  <a:cubicBezTo>
                    <a:pt x="9" y="9"/>
                    <a:pt x="9" y="10"/>
                    <a:pt x="9" y="10"/>
                  </a:cubicBezTo>
                  <a:cubicBezTo>
                    <a:pt x="9" y="11"/>
                    <a:pt x="9" y="11"/>
                    <a:pt x="8" y="12"/>
                  </a:cubicBezTo>
                  <a:cubicBezTo>
                    <a:pt x="8" y="12"/>
                    <a:pt x="8" y="13"/>
                    <a:pt x="8" y="13"/>
                  </a:cubicBezTo>
                  <a:cubicBezTo>
                    <a:pt x="8" y="13"/>
                    <a:pt x="8" y="14"/>
                    <a:pt x="7" y="14"/>
                  </a:cubicBezTo>
                  <a:cubicBezTo>
                    <a:pt x="7" y="14"/>
                    <a:pt x="7" y="15"/>
                    <a:pt x="6" y="15"/>
                  </a:cubicBezTo>
                  <a:cubicBezTo>
                    <a:pt x="6" y="15"/>
                    <a:pt x="5" y="15"/>
                    <a:pt x="5" y="16"/>
                  </a:cubicBezTo>
                  <a:cubicBezTo>
                    <a:pt x="4" y="16"/>
                    <a:pt x="4" y="16"/>
                    <a:pt x="3" y="16"/>
                  </a:cubicBezTo>
                  <a:cubicBezTo>
                    <a:pt x="3" y="16"/>
                    <a:pt x="2" y="16"/>
                    <a:pt x="2" y="16"/>
                  </a:cubicBezTo>
                  <a:cubicBezTo>
                    <a:pt x="2" y="16"/>
                    <a:pt x="1" y="16"/>
                    <a:pt x="1" y="16"/>
                  </a:cubicBezTo>
                  <a:cubicBezTo>
                    <a:pt x="1" y="15"/>
                    <a:pt x="1" y="15"/>
                    <a:pt x="1" y="15"/>
                  </a:cubicBezTo>
                  <a:cubicBezTo>
                    <a:pt x="0" y="15"/>
                    <a:pt x="0" y="15"/>
                    <a:pt x="0" y="15"/>
                  </a:cubicBezTo>
                  <a:cubicBezTo>
                    <a:pt x="0" y="14"/>
                    <a:pt x="0" y="14"/>
                    <a:pt x="0" y="14"/>
                  </a:cubicBezTo>
                  <a:cubicBezTo>
                    <a:pt x="0" y="14"/>
                    <a:pt x="1" y="14"/>
                    <a:pt x="1" y="14"/>
                  </a:cubicBezTo>
                  <a:cubicBezTo>
                    <a:pt x="1" y="14"/>
                    <a:pt x="1" y="14"/>
                    <a:pt x="1" y="14"/>
                  </a:cubicBezTo>
                  <a:cubicBezTo>
                    <a:pt x="1" y="14"/>
                    <a:pt x="1" y="14"/>
                    <a:pt x="1" y="14"/>
                  </a:cubicBezTo>
                  <a:cubicBezTo>
                    <a:pt x="2" y="14"/>
                    <a:pt x="2" y="14"/>
                    <a:pt x="2" y="14"/>
                  </a:cubicBezTo>
                  <a:cubicBezTo>
                    <a:pt x="2" y="14"/>
                    <a:pt x="3" y="15"/>
                    <a:pt x="3" y="15"/>
                  </a:cubicBezTo>
                  <a:cubicBezTo>
                    <a:pt x="3" y="15"/>
                    <a:pt x="4" y="15"/>
                    <a:pt x="4" y="15"/>
                  </a:cubicBezTo>
                  <a:cubicBezTo>
                    <a:pt x="4" y="15"/>
                    <a:pt x="5" y="15"/>
                    <a:pt x="5" y="15"/>
                  </a:cubicBezTo>
                  <a:cubicBezTo>
                    <a:pt x="5" y="15"/>
                    <a:pt x="5" y="15"/>
                    <a:pt x="6" y="14"/>
                  </a:cubicBezTo>
                  <a:cubicBezTo>
                    <a:pt x="6" y="14"/>
                    <a:pt x="7" y="14"/>
                    <a:pt x="7" y="13"/>
                  </a:cubicBezTo>
                  <a:cubicBezTo>
                    <a:pt x="7" y="13"/>
                    <a:pt x="7" y="12"/>
                    <a:pt x="7" y="12"/>
                  </a:cubicBezTo>
                  <a:cubicBezTo>
                    <a:pt x="7" y="12"/>
                    <a:pt x="7" y="11"/>
                    <a:pt x="7" y="11"/>
                  </a:cubicBezTo>
                  <a:cubicBezTo>
                    <a:pt x="7" y="10"/>
                    <a:pt x="7" y="10"/>
                    <a:pt x="7" y="9"/>
                  </a:cubicBezTo>
                  <a:cubicBezTo>
                    <a:pt x="7" y="9"/>
                    <a:pt x="6" y="8"/>
                    <a:pt x="6" y="8"/>
                  </a:cubicBezTo>
                  <a:cubicBezTo>
                    <a:pt x="6" y="8"/>
                    <a:pt x="5" y="7"/>
                    <a:pt x="5" y="7"/>
                  </a:cubicBezTo>
                  <a:cubicBezTo>
                    <a:pt x="5" y="7"/>
                    <a:pt x="4" y="7"/>
                    <a:pt x="4" y="7"/>
                  </a:cubicBezTo>
                  <a:cubicBezTo>
                    <a:pt x="4" y="6"/>
                    <a:pt x="3" y="6"/>
                    <a:pt x="3" y="6"/>
                  </a:cubicBezTo>
                  <a:cubicBezTo>
                    <a:pt x="3" y="6"/>
                    <a:pt x="2" y="6"/>
                    <a:pt x="2" y="6"/>
                  </a:cubicBezTo>
                  <a:cubicBezTo>
                    <a:pt x="1" y="6"/>
                    <a:pt x="1" y="6"/>
                    <a:pt x="1" y="6"/>
                  </a:cubicBezTo>
                  <a:cubicBezTo>
                    <a:pt x="1" y="6"/>
                    <a:pt x="1" y="6"/>
                    <a:pt x="1" y="6"/>
                  </a:cubicBezTo>
                  <a:cubicBezTo>
                    <a:pt x="1" y="5"/>
                    <a:pt x="1" y="5"/>
                    <a:pt x="1" y="5"/>
                  </a:cubicBezTo>
                  <a:lnTo>
                    <a:pt x="4"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0" name="îşliḑe">
              <a:extLst>
                <a:ext uri="{FF2B5EF4-FFF2-40B4-BE49-F238E27FC236}">
                  <a16:creationId xmlns:a16="http://schemas.microsoft.com/office/drawing/2014/main" id="{D0DFD5DB-633B-4582-9052-1925EB582C41}"/>
                </a:ext>
              </a:extLst>
            </p:cNvPr>
            <p:cNvSpPr/>
            <p:nvPr/>
          </p:nvSpPr>
          <p:spPr bwMode="auto">
            <a:xfrm>
              <a:off x="3856038" y="3709988"/>
              <a:ext cx="33338" cy="52388"/>
            </a:xfrm>
            <a:custGeom>
              <a:avLst/>
              <a:gdLst>
                <a:gd name="T0" fmla="*/ 0 w 10"/>
                <a:gd name="T1" fmla="*/ 16 h 16"/>
                <a:gd name="T2" fmla="*/ 0 w 10"/>
                <a:gd name="T3" fmla="*/ 16 h 16"/>
                <a:gd name="T4" fmla="*/ 2 w 10"/>
                <a:gd name="T5" fmla="*/ 14 h 16"/>
                <a:gd name="T6" fmla="*/ 4 w 10"/>
                <a:gd name="T7" fmla="*/ 12 h 16"/>
                <a:gd name="T8" fmla="*/ 5 w 10"/>
                <a:gd name="T9" fmla="*/ 10 h 16"/>
                <a:gd name="T10" fmla="*/ 6 w 10"/>
                <a:gd name="T11" fmla="*/ 9 h 16"/>
                <a:gd name="T12" fmla="*/ 7 w 10"/>
                <a:gd name="T13" fmla="*/ 8 h 16"/>
                <a:gd name="T14" fmla="*/ 7 w 10"/>
                <a:gd name="T15" fmla="*/ 7 h 16"/>
                <a:gd name="T16" fmla="*/ 7 w 10"/>
                <a:gd name="T17" fmla="*/ 6 h 16"/>
                <a:gd name="T18" fmla="*/ 7 w 10"/>
                <a:gd name="T19" fmla="*/ 4 h 16"/>
                <a:gd name="T20" fmla="*/ 6 w 10"/>
                <a:gd name="T21" fmla="*/ 3 h 16"/>
                <a:gd name="T22" fmla="*/ 5 w 10"/>
                <a:gd name="T23" fmla="*/ 2 h 16"/>
                <a:gd name="T24" fmla="*/ 4 w 10"/>
                <a:gd name="T25" fmla="*/ 2 h 16"/>
                <a:gd name="T26" fmla="*/ 3 w 10"/>
                <a:gd name="T27" fmla="*/ 2 h 16"/>
                <a:gd name="T28" fmla="*/ 2 w 10"/>
                <a:gd name="T29" fmla="*/ 3 h 16"/>
                <a:gd name="T30" fmla="*/ 1 w 10"/>
                <a:gd name="T31" fmla="*/ 3 h 16"/>
                <a:gd name="T32" fmla="*/ 1 w 10"/>
                <a:gd name="T33" fmla="*/ 4 h 16"/>
                <a:gd name="T34" fmla="*/ 0 w 10"/>
                <a:gd name="T35" fmla="*/ 4 h 16"/>
                <a:gd name="T36" fmla="*/ 1 w 10"/>
                <a:gd name="T37" fmla="*/ 3 h 16"/>
                <a:gd name="T38" fmla="*/ 1 w 10"/>
                <a:gd name="T39" fmla="*/ 2 h 16"/>
                <a:gd name="T40" fmla="*/ 2 w 10"/>
                <a:gd name="T41" fmla="*/ 1 h 16"/>
                <a:gd name="T42" fmla="*/ 3 w 10"/>
                <a:gd name="T43" fmla="*/ 0 h 16"/>
                <a:gd name="T44" fmla="*/ 4 w 10"/>
                <a:gd name="T45" fmla="*/ 0 h 16"/>
                <a:gd name="T46" fmla="*/ 6 w 10"/>
                <a:gd name="T47" fmla="*/ 0 h 16"/>
                <a:gd name="T48" fmla="*/ 7 w 10"/>
                <a:gd name="T49" fmla="*/ 1 h 16"/>
                <a:gd name="T50" fmla="*/ 8 w 10"/>
                <a:gd name="T51" fmla="*/ 1 h 16"/>
                <a:gd name="T52" fmla="*/ 8 w 10"/>
                <a:gd name="T53" fmla="*/ 2 h 16"/>
                <a:gd name="T54" fmla="*/ 9 w 10"/>
                <a:gd name="T55" fmla="*/ 4 h 16"/>
                <a:gd name="T56" fmla="*/ 9 w 10"/>
                <a:gd name="T57" fmla="*/ 5 h 16"/>
                <a:gd name="T58" fmla="*/ 9 w 10"/>
                <a:gd name="T59" fmla="*/ 6 h 16"/>
                <a:gd name="T60" fmla="*/ 8 w 10"/>
                <a:gd name="T61" fmla="*/ 7 h 16"/>
                <a:gd name="T62" fmla="*/ 8 w 10"/>
                <a:gd name="T63" fmla="*/ 8 h 16"/>
                <a:gd name="T64" fmla="*/ 7 w 10"/>
                <a:gd name="T65" fmla="*/ 9 h 16"/>
                <a:gd name="T66" fmla="*/ 6 w 10"/>
                <a:gd name="T67" fmla="*/ 10 h 16"/>
                <a:gd name="T68" fmla="*/ 4 w 10"/>
                <a:gd name="T69" fmla="*/ 12 h 16"/>
                <a:gd name="T70" fmla="*/ 2 w 10"/>
                <a:gd name="T71" fmla="*/ 14 h 16"/>
                <a:gd name="T72" fmla="*/ 6 w 10"/>
                <a:gd name="T73" fmla="*/ 14 h 16"/>
                <a:gd name="T74" fmla="*/ 7 w 10"/>
                <a:gd name="T75" fmla="*/ 14 h 16"/>
                <a:gd name="T76" fmla="*/ 8 w 10"/>
                <a:gd name="T77" fmla="*/ 14 h 16"/>
                <a:gd name="T78" fmla="*/ 9 w 10"/>
                <a:gd name="T79" fmla="*/ 14 h 16"/>
                <a:gd name="T80" fmla="*/ 9 w 10"/>
                <a:gd name="T81" fmla="*/ 14 h 16"/>
                <a:gd name="T82" fmla="*/ 9 w 10"/>
                <a:gd name="T83" fmla="*/ 13 h 16"/>
                <a:gd name="T84" fmla="*/ 10 w 10"/>
                <a:gd name="T85" fmla="*/ 13 h 16"/>
                <a:gd name="T86" fmla="*/ 9 w 10"/>
                <a:gd name="T87" fmla="*/ 14 h 16"/>
                <a:gd name="T88" fmla="*/ 9 w 10"/>
                <a:gd name="T89" fmla="*/ 15 h 16"/>
                <a:gd name="T90" fmla="*/ 9 w 10"/>
                <a:gd name="T91" fmla="*/ 16 h 16"/>
                <a:gd name="T92" fmla="*/ 0 w 10"/>
                <a:gd name="T9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 h="16">
                  <a:moveTo>
                    <a:pt x="0" y="16"/>
                  </a:moveTo>
                  <a:cubicBezTo>
                    <a:pt x="0" y="16"/>
                    <a:pt x="0" y="16"/>
                    <a:pt x="0" y="16"/>
                  </a:cubicBezTo>
                  <a:cubicBezTo>
                    <a:pt x="1" y="15"/>
                    <a:pt x="2" y="14"/>
                    <a:pt x="2" y="14"/>
                  </a:cubicBezTo>
                  <a:cubicBezTo>
                    <a:pt x="3" y="13"/>
                    <a:pt x="3" y="13"/>
                    <a:pt x="4" y="12"/>
                  </a:cubicBezTo>
                  <a:cubicBezTo>
                    <a:pt x="5" y="11"/>
                    <a:pt x="5" y="10"/>
                    <a:pt x="5" y="10"/>
                  </a:cubicBezTo>
                  <a:cubicBezTo>
                    <a:pt x="6" y="9"/>
                    <a:pt x="6" y="9"/>
                    <a:pt x="6" y="9"/>
                  </a:cubicBezTo>
                  <a:cubicBezTo>
                    <a:pt x="6" y="8"/>
                    <a:pt x="7" y="8"/>
                    <a:pt x="7" y="8"/>
                  </a:cubicBezTo>
                  <a:cubicBezTo>
                    <a:pt x="7" y="7"/>
                    <a:pt x="7" y="7"/>
                    <a:pt x="7" y="7"/>
                  </a:cubicBezTo>
                  <a:cubicBezTo>
                    <a:pt x="7" y="6"/>
                    <a:pt x="7" y="6"/>
                    <a:pt x="7" y="6"/>
                  </a:cubicBezTo>
                  <a:cubicBezTo>
                    <a:pt x="7" y="5"/>
                    <a:pt x="7" y="5"/>
                    <a:pt x="7" y="4"/>
                  </a:cubicBezTo>
                  <a:cubicBezTo>
                    <a:pt x="7" y="4"/>
                    <a:pt x="7" y="3"/>
                    <a:pt x="6" y="3"/>
                  </a:cubicBezTo>
                  <a:cubicBezTo>
                    <a:pt x="6" y="3"/>
                    <a:pt x="6" y="2"/>
                    <a:pt x="5" y="2"/>
                  </a:cubicBezTo>
                  <a:cubicBezTo>
                    <a:pt x="5" y="2"/>
                    <a:pt x="4" y="2"/>
                    <a:pt x="4" y="2"/>
                  </a:cubicBezTo>
                  <a:cubicBezTo>
                    <a:pt x="4" y="2"/>
                    <a:pt x="3" y="2"/>
                    <a:pt x="3" y="2"/>
                  </a:cubicBezTo>
                  <a:cubicBezTo>
                    <a:pt x="3" y="2"/>
                    <a:pt x="2" y="2"/>
                    <a:pt x="2" y="3"/>
                  </a:cubicBezTo>
                  <a:cubicBezTo>
                    <a:pt x="2" y="3"/>
                    <a:pt x="2" y="3"/>
                    <a:pt x="1" y="3"/>
                  </a:cubicBezTo>
                  <a:cubicBezTo>
                    <a:pt x="1" y="4"/>
                    <a:pt x="1" y="4"/>
                    <a:pt x="1" y="4"/>
                  </a:cubicBezTo>
                  <a:cubicBezTo>
                    <a:pt x="0" y="4"/>
                    <a:pt x="0" y="4"/>
                    <a:pt x="0" y="4"/>
                  </a:cubicBezTo>
                  <a:cubicBezTo>
                    <a:pt x="1" y="4"/>
                    <a:pt x="1" y="3"/>
                    <a:pt x="1" y="3"/>
                  </a:cubicBezTo>
                  <a:cubicBezTo>
                    <a:pt x="1" y="3"/>
                    <a:pt x="1" y="2"/>
                    <a:pt x="1" y="2"/>
                  </a:cubicBezTo>
                  <a:cubicBezTo>
                    <a:pt x="1" y="2"/>
                    <a:pt x="2" y="1"/>
                    <a:pt x="2" y="1"/>
                  </a:cubicBezTo>
                  <a:cubicBezTo>
                    <a:pt x="2" y="1"/>
                    <a:pt x="3" y="1"/>
                    <a:pt x="3" y="0"/>
                  </a:cubicBezTo>
                  <a:cubicBezTo>
                    <a:pt x="4" y="0"/>
                    <a:pt x="4" y="0"/>
                    <a:pt x="4" y="0"/>
                  </a:cubicBezTo>
                  <a:cubicBezTo>
                    <a:pt x="5" y="0"/>
                    <a:pt x="5" y="0"/>
                    <a:pt x="6" y="0"/>
                  </a:cubicBezTo>
                  <a:cubicBezTo>
                    <a:pt x="6" y="0"/>
                    <a:pt x="6" y="1"/>
                    <a:pt x="7" y="1"/>
                  </a:cubicBezTo>
                  <a:cubicBezTo>
                    <a:pt x="7" y="1"/>
                    <a:pt x="7" y="1"/>
                    <a:pt x="8" y="1"/>
                  </a:cubicBezTo>
                  <a:cubicBezTo>
                    <a:pt x="8" y="2"/>
                    <a:pt x="8" y="2"/>
                    <a:pt x="8" y="2"/>
                  </a:cubicBezTo>
                  <a:cubicBezTo>
                    <a:pt x="9" y="3"/>
                    <a:pt x="9" y="3"/>
                    <a:pt x="9" y="4"/>
                  </a:cubicBezTo>
                  <a:cubicBezTo>
                    <a:pt x="9" y="4"/>
                    <a:pt x="9" y="4"/>
                    <a:pt x="9" y="5"/>
                  </a:cubicBezTo>
                  <a:cubicBezTo>
                    <a:pt x="9" y="5"/>
                    <a:pt x="9" y="6"/>
                    <a:pt x="9" y="6"/>
                  </a:cubicBezTo>
                  <a:cubicBezTo>
                    <a:pt x="9" y="6"/>
                    <a:pt x="9" y="6"/>
                    <a:pt x="8" y="7"/>
                  </a:cubicBezTo>
                  <a:cubicBezTo>
                    <a:pt x="8" y="7"/>
                    <a:pt x="8" y="7"/>
                    <a:pt x="8" y="8"/>
                  </a:cubicBezTo>
                  <a:cubicBezTo>
                    <a:pt x="8" y="8"/>
                    <a:pt x="8" y="8"/>
                    <a:pt x="7" y="9"/>
                  </a:cubicBezTo>
                  <a:cubicBezTo>
                    <a:pt x="7" y="9"/>
                    <a:pt x="7" y="9"/>
                    <a:pt x="6" y="10"/>
                  </a:cubicBezTo>
                  <a:cubicBezTo>
                    <a:pt x="6" y="11"/>
                    <a:pt x="5" y="12"/>
                    <a:pt x="4" y="12"/>
                  </a:cubicBezTo>
                  <a:cubicBezTo>
                    <a:pt x="2" y="14"/>
                    <a:pt x="2" y="14"/>
                    <a:pt x="2" y="14"/>
                  </a:cubicBezTo>
                  <a:cubicBezTo>
                    <a:pt x="4" y="14"/>
                    <a:pt x="5" y="14"/>
                    <a:pt x="6" y="14"/>
                  </a:cubicBezTo>
                  <a:cubicBezTo>
                    <a:pt x="6" y="14"/>
                    <a:pt x="7" y="14"/>
                    <a:pt x="7" y="14"/>
                  </a:cubicBezTo>
                  <a:cubicBezTo>
                    <a:pt x="7" y="14"/>
                    <a:pt x="7" y="14"/>
                    <a:pt x="8" y="14"/>
                  </a:cubicBezTo>
                  <a:cubicBezTo>
                    <a:pt x="8" y="14"/>
                    <a:pt x="8" y="14"/>
                    <a:pt x="9" y="14"/>
                  </a:cubicBezTo>
                  <a:cubicBezTo>
                    <a:pt x="9" y="14"/>
                    <a:pt x="9" y="14"/>
                    <a:pt x="9" y="14"/>
                  </a:cubicBezTo>
                  <a:cubicBezTo>
                    <a:pt x="9" y="13"/>
                    <a:pt x="9" y="13"/>
                    <a:pt x="9" y="13"/>
                  </a:cubicBezTo>
                  <a:cubicBezTo>
                    <a:pt x="10" y="13"/>
                    <a:pt x="10" y="13"/>
                    <a:pt x="10" y="13"/>
                  </a:cubicBezTo>
                  <a:cubicBezTo>
                    <a:pt x="10" y="14"/>
                    <a:pt x="10" y="14"/>
                    <a:pt x="9" y="14"/>
                  </a:cubicBezTo>
                  <a:cubicBezTo>
                    <a:pt x="9" y="14"/>
                    <a:pt x="9" y="15"/>
                    <a:pt x="9" y="15"/>
                  </a:cubicBezTo>
                  <a:cubicBezTo>
                    <a:pt x="9" y="16"/>
                    <a:pt x="9" y="16"/>
                    <a:pt x="9" y="16"/>
                  </a:cubicBezTo>
                  <a:lnTo>
                    <a:pt x="0" y="1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1" name="îṧlíḑè">
              <a:extLst>
                <a:ext uri="{FF2B5EF4-FFF2-40B4-BE49-F238E27FC236}">
                  <a16:creationId xmlns:a16="http://schemas.microsoft.com/office/drawing/2014/main" id="{11AC6BEF-012B-494E-81B9-64498DD6CAAA}"/>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8"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2" name="îsḷíḍê">
              <a:extLst>
                <a:ext uri="{FF2B5EF4-FFF2-40B4-BE49-F238E27FC236}">
                  <a16:creationId xmlns:a16="http://schemas.microsoft.com/office/drawing/2014/main" id="{629F487E-9BB8-4503-A739-4140396A1E4F}"/>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7"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3" name="íšliďè">
              <a:extLst>
                <a:ext uri="{FF2B5EF4-FFF2-40B4-BE49-F238E27FC236}">
                  <a16:creationId xmlns:a16="http://schemas.microsoft.com/office/drawing/2014/main" id="{8DA66D07-8873-43B7-BAB9-70654DFCB823}"/>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8"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8"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7"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1"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4" name="îṧlíďê">
              <a:extLst>
                <a:ext uri="{FF2B5EF4-FFF2-40B4-BE49-F238E27FC236}">
                  <a16:creationId xmlns:a16="http://schemas.microsoft.com/office/drawing/2014/main" id="{067E00A0-4543-4712-80A0-2E66999CEF79}"/>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9"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7"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8"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2"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5" name="iṡḷîḋé">
              <a:extLst>
                <a:ext uri="{FF2B5EF4-FFF2-40B4-BE49-F238E27FC236}">
                  <a16:creationId xmlns:a16="http://schemas.microsoft.com/office/drawing/2014/main" id="{E7EAC230-F588-4709-A30A-3F71C79E495F}"/>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3"/>
                    <a:pt x="10" y="2"/>
                  </a:cubicBezTo>
                  <a:cubicBezTo>
                    <a:pt x="9" y="2"/>
                    <a:pt x="9" y="2"/>
                    <a:pt x="9" y="2"/>
                  </a:cubicBezTo>
                  <a:cubicBezTo>
                    <a:pt x="9" y="2"/>
                    <a:pt x="9" y="3"/>
                    <a:pt x="9" y="3"/>
                  </a:cubicBezTo>
                  <a:cubicBezTo>
                    <a:pt x="2" y="8"/>
                    <a:pt x="2" y="8"/>
                    <a:pt x="2" y="8"/>
                  </a:cubicBezTo>
                  <a:cubicBezTo>
                    <a:pt x="2" y="8"/>
                    <a:pt x="2" y="8"/>
                    <a:pt x="2" y="8"/>
                  </a:cubicBezTo>
                  <a:cubicBezTo>
                    <a:pt x="2" y="8"/>
                    <a:pt x="2" y="8"/>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6" name="iṩlïḓé">
              <a:extLst>
                <a:ext uri="{FF2B5EF4-FFF2-40B4-BE49-F238E27FC236}">
                  <a16:creationId xmlns:a16="http://schemas.microsoft.com/office/drawing/2014/main" id="{13EC6AB6-4BBB-49D6-A4AE-4DCA0198A82F}"/>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2"/>
                    <a:pt x="10" y="2"/>
                  </a:cubicBezTo>
                  <a:cubicBezTo>
                    <a:pt x="9" y="2"/>
                    <a:pt x="9" y="2"/>
                    <a:pt x="9" y="2"/>
                  </a:cubicBezTo>
                  <a:cubicBezTo>
                    <a:pt x="9" y="2"/>
                    <a:pt x="9" y="3"/>
                    <a:pt x="9" y="3"/>
                  </a:cubicBezTo>
                  <a:cubicBezTo>
                    <a:pt x="2" y="8"/>
                    <a:pt x="2" y="8"/>
                    <a:pt x="2" y="8"/>
                  </a:cubicBezTo>
                  <a:cubicBezTo>
                    <a:pt x="2" y="8"/>
                    <a:pt x="2" y="8"/>
                    <a:pt x="2" y="8"/>
                  </a:cubicBezTo>
                  <a:cubicBezTo>
                    <a:pt x="2" y="9"/>
                    <a:pt x="2" y="9"/>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7" name="iṥ1ïďé">
              <a:extLst>
                <a:ext uri="{FF2B5EF4-FFF2-40B4-BE49-F238E27FC236}">
                  <a16:creationId xmlns:a16="http://schemas.microsoft.com/office/drawing/2014/main" id="{2CA99A53-4738-4999-BBA4-FDC98727BAFE}"/>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3"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1" y="8"/>
                    <a:pt x="1"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8" name="ïŝḻîḍè">
              <a:extLst>
                <a:ext uri="{FF2B5EF4-FFF2-40B4-BE49-F238E27FC236}">
                  <a16:creationId xmlns:a16="http://schemas.microsoft.com/office/drawing/2014/main" id="{1F2A1091-64B8-429E-9345-EAC85C7969DC}"/>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4"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2" y="8"/>
                    <a:pt x="2"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9" name="ïṥ1iḑê">
              <a:extLst>
                <a:ext uri="{FF2B5EF4-FFF2-40B4-BE49-F238E27FC236}">
                  <a16:creationId xmlns:a16="http://schemas.microsoft.com/office/drawing/2014/main" id="{0F43DB91-162C-451D-9A0D-5588A3394F68}"/>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0" name="isḻíḋe">
              <a:extLst>
                <a:ext uri="{FF2B5EF4-FFF2-40B4-BE49-F238E27FC236}">
                  <a16:creationId xmlns:a16="http://schemas.microsoft.com/office/drawing/2014/main" id="{280AE4CB-F704-41B4-86F6-E7DB8E362ADD}"/>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1" name="îṧḻïḋe">
              <a:extLst>
                <a:ext uri="{FF2B5EF4-FFF2-40B4-BE49-F238E27FC236}">
                  <a16:creationId xmlns:a16="http://schemas.microsoft.com/office/drawing/2014/main" id="{3E55D22F-9B8D-4F55-BEE8-4E3529F2E8D0}"/>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2"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2" name="îṩ1îďè">
              <a:extLst>
                <a:ext uri="{FF2B5EF4-FFF2-40B4-BE49-F238E27FC236}">
                  <a16:creationId xmlns:a16="http://schemas.microsoft.com/office/drawing/2014/main" id="{DA7C5AF5-5FFD-4BB9-BA74-0F5AC837E21E}"/>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1"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3" name="iŝḷîḑe">
              <a:extLst>
                <a:ext uri="{FF2B5EF4-FFF2-40B4-BE49-F238E27FC236}">
                  <a16:creationId xmlns:a16="http://schemas.microsoft.com/office/drawing/2014/main" id="{137A86C3-72E0-44B5-92E2-51C83CDC1F7D}"/>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8"/>
                    <a:pt x="8" y="9"/>
                  </a:cubicBezTo>
                  <a:cubicBezTo>
                    <a:pt x="8" y="12"/>
                    <a:pt x="8" y="12"/>
                    <a:pt x="8" y="12"/>
                  </a:cubicBezTo>
                  <a:cubicBezTo>
                    <a:pt x="8" y="12"/>
                    <a:pt x="8" y="12"/>
                    <a:pt x="7" y="12"/>
                  </a:cubicBezTo>
                  <a:cubicBezTo>
                    <a:pt x="7" y="12"/>
                    <a:pt x="7" y="12"/>
                    <a:pt x="7" y="12"/>
                  </a:cubicBezTo>
                  <a:cubicBezTo>
                    <a:pt x="7" y="12"/>
                    <a:pt x="7" y="12"/>
                    <a:pt x="7" y="12"/>
                  </a:cubicBezTo>
                  <a:cubicBezTo>
                    <a:pt x="7" y="12"/>
                    <a:pt x="7" y="12"/>
                    <a:pt x="7" y="12"/>
                  </a:cubicBezTo>
                  <a:cubicBezTo>
                    <a:pt x="7" y="11"/>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1"/>
                    <a:pt x="9"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4" name="ïṣ1íḓé">
              <a:extLst>
                <a:ext uri="{FF2B5EF4-FFF2-40B4-BE49-F238E27FC236}">
                  <a16:creationId xmlns:a16="http://schemas.microsoft.com/office/drawing/2014/main" id="{58DA1D4F-D986-431F-A136-41B58D1169A0}"/>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9"/>
                    <a:pt x="8" y="9"/>
                  </a:cubicBezTo>
                  <a:cubicBezTo>
                    <a:pt x="8" y="12"/>
                    <a:pt x="8" y="12"/>
                    <a:pt x="8" y="12"/>
                  </a:cubicBezTo>
                  <a:cubicBezTo>
                    <a:pt x="7" y="12"/>
                    <a:pt x="7" y="12"/>
                    <a:pt x="7" y="12"/>
                  </a:cubicBezTo>
                  <a:cubicBezTo>
                    <a:pt x="7" y="12"/>
                    <a:pt x="7" y="12"/>
                    <a:pt x="7" y="12"/>
                  </a:cubicBezTo>
                  <a:cubicBezTo>
                    <a:pt x="7" y="12"/>
                    <a:pt x="7" y="12"/>
                    <a:pt x="7" y="12"/>
                  </a:cubicBezTo>
                  <a:cubicBezTo>
                    <a:pt x="7" y="12"/>
                    <a:pt x="7" y="12"/>
                    <a:pt x="7" y="12"/>
                  </a:cubicBezTo>
                  <a:cubicBezTo>
                    <a:pt x="7" y="12"/>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10" y="1"/>
                    <a:pt x="10"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5" name="îsḻíḓé">
              <a:extLst>
                <a:ext uri="{FF2B5EF4-FFF2-40B4-BE49-F238E27FC236}">
                  <a16:creationId xmlns:a16="http://schemas.microsoft.com/office/drawing/2014/main" id="{60D15A26-E3B5-47E2-9579-FCD7D28D69BA}"/>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6" name="îŝlïde">
              <a:extLst>
                <a:ext uri="{FF2B5EF4-FFF2-40B4-BE49-F238E27FC236}">
                  <a16:creationId xmlns:a16="http://schemas.microsoft.com/office/drawing/2014/main" id="{3358708B-A45E-425B-8EEA-968F568AB143}"/>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7" name="îšļïḓê">
              <a:extLst>
                <a:ext uri="{FF2B5EF4-FFF2-40B4-BE49-F238E27FC236}">
                  <a16:creationId xmlns:a16="http://schemas.microsoft.com/office/drawing/2014/main" id="{502E4EB3-A74E-4EC4-A427-ADB377D44D38}"/>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1"/>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2"/>
                    <a:pt x="4" y="12"/>
                    <a:pt x="4" y="12"/>
                  </a:cubicBezTo>
                  <a:cubicBezTo>
                    <a:pt x="1" y="12"/>
                    <a:pt x="1" y="12"/>
                    <a:pt x="1" y="12"/>
                  </a:cubicBezTo>
                  <a:cubicBezTo>
                    <a:pt x="1" y="12"/>
                    <a:pt x="0" y="12"/>
                    <a:pt x="0" y="12"/>
                  </a:cubicBezTo>
                  <a:cubicBezTo>
                    <a:pt x="0" y="12"/>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8" name="iśļîḓê">
              <a:extLst>
                <a:ext uri="{FF2B5EF4-FFF2-40B4-BE49-F238E27FC236}">
                  <a16:creationId xmlns:a16="http://schemas.microsoft.com/office/drawing/2014/main" id="{547C0C52-8E0F-4A9C-840C-F4278DB29952}"/>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0"/>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1"/>
                    <a:pt x="4" y="12"/>
                    <a:pt x="4" y="12"/>
                  </a:cubicBezTo>
                  <a:cubicBezTo>
                    <a:pt x="1" y="12"/>
                    <a:pt x="1" y="12"/>
                    <a:pt x="1" y="12"/>
                  </a:cubicBezTo>
                  <a:cubicBezTo>
                    <a:pt x="0" y="12"/>
                    <a:pt x="0" y="12"/>
                    <a:pt x="0" y="12"/>
                  </a:cubicBezTo>
                  <a:cubicBezTo>
                    <a:pt x="1" y="11"/>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9" name="ïṩļïḑé">
              <a:extLst>
                <a:ext uri="{FF2B5EF4-FFF2-40B4-BE49-F238E27FC236}">
                  <a16:creationId xmlns:a16="http://schemas.microsoft.com/office/drawing/2014/main" id="{F6EDB4D9-38E7-483C-A9A4-06940457DCDC}"/>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0"/>
                    <a:pt x="4" y="1"/>
                    <a:pt x="4" y="1"/>
                  </a:cubicBezTo>
                  <a:cubicBezTo>
                    <a:pt x="4" y="1"/>
                    <a:pt x="4" y="1"/>
                    <a:pt x="4" y="1"/>
                  </a:cubicBezTo>
                  <a:cubicBezTo>
                    <a:pt x="4" y="1"/>
                    <a:pt x="4" y="1"/>
                    <a:pt x="4" y="1"/>
                  </a:cubicBezTo>
                  <a:cubicBezTo>
                    <a:pt x="4" y="1"/>
                    <a:pt x="3" y="1"/>
                    <a:pt x="3" y="1"/>
                  </a:cubicBezTo>
                  <a:cubicBezTo>
                    <a:pt x="3" y="1"/>
                    <a:pt x="3" y="1"/>
                    <a:pt x="3" y="2"/>
                  </a:cubicBezTo>
                  <a:cubicBezTo>
                    <a:pt x="3" y="2"/>
                    <a:pt x="3" y="2"/>
                    <a:pt x="3" y="2"/>
                  </a:cubicBezTo>
                  <a:cubicBezTo>
                    <a:pt x="5" y="10"/>
                    <a:pt x="5" y="10"/>
                    <a:pt x="5" y="10"/>
                  </a:cubicBezTo>
                  <a:cubicBezTo>
                    <a:pt x="5" y="10"/>
                    <a:pt x="5" y="11"/>
                    <a:pt x="5" y="11"/>
                  </a:cubicBezTo>
                  <a:cubicBezTo>
                    <a:pt x="5" y="11"/>
                    <a:pt x="5" y="11"/>
                    <a:pt x="5" y="11"/>
                  </a:cubicBezTo>
                  <a:cubicBezTo>
                    <a:pt x="6"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1"/>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0" name="i$1iḋe">
              <a:extLst>
                <a:ext uri="{FF2B5EF4-FFF2-40B4-BE49-F238E27FC236}">
                  <a16:creationId xmlns:a16="http://schemas.microsoft.com/office/drawing/2014/main" id="{3411C7AF-152F-44DC-BDC6-C13EE344FA92}"/>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1"/>
                    <a:pt x="4" y="1"/>
                    <a:pt x="4" y="1"/>
                  </a:cubicBezTo>
                  <a:cubicBezTo>
                    <a:pt x="4" y="1"/>
                    <a:pt x="4" y="1"/>
                    <a:pt x="4" y="1"/>
                  </a:cubicBezTo>
                  <a:cubicBezTo>
                    <a:pt x="4" y="1"/>
                    <a:pt x="4" y="1"/>
                    <a:pt x="4" y="1"/>
                  </a:cubicBezTo>
                  <a:cubicBezTo>
                    <a:pt x="4" y="1"/>
                    <a:pt x="3" y="1"/>
                    <a:pt x="3" y="1"/>
                  </a:cubicBezTo>
                  <a:cubicBezTo>
                    <a:pt x="3" y="1"/>
                    <a:pt x="3" y="2"/>
                    <a:pt x="3" y="2"/>
                  </a:cubicBezTo>
                  <a:cubicBezTo>
                    <a:pt x="3" y="2"/>
                    <a:pt x="3" y="2"/>
                    <a:pt x="3" y="2"/>
                  </a:cubicBezTo>
                  <a:cubicBezTo>
                    <a:pt x="5" y="10"/>
                    <a:pt x="5" y="10"/>
                    <a:pt x="5" y="10"/>
                  </a:cubicBezTo>
                  <a:cubicBezTo>
                    <a:pt x="5" y="10"/>
                    <a:pt x="5" y="11"/>
                    <a:pt x="5" y="11"/>
                  </a:cubicBezTo>
                  <a:cubicBezTo>
                    <a:pt x="5" y="11"/>
                    <a:pt x="5" y="11"/>
                    <a:pt x="5" y="11"/>
                  </a:cubicBezTo>
                  <a:cubicBezTo>
                    <a:pt x="5"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2"/>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1" name="i$ļîde">
              <a:extLst>
                <a:ext uri="{FF2B5EF4-FFF2-40B4-BE49-F238E27FC236}">
                  <a16:creationId xmlns:a16="http://schemas.microsoft.com/office/drawing/2014/main" id="{D3005BA5-2A12-4A3F-B437-FE71EA7D1C4B}"/>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8"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4"/>
                    <a:pt x="3" y="4"/>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2" name="iṡļîďê">
              <a:extLst>
                <a:ext uri="{FF2B5EF4-FFF2-40B4-BE49-F238E27FC236}">
                  <a16:creationId xmlns:a16="http://schemas.microsoft.com/office/drawing/2014/main" id="{AA371107-84DF-4219-9988-DBF0078EA3D6}"/>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9"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2"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5"/>
                    <a:pt x="3" y="5"/>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3" name="îşḷiḋé">
              <a:extLst>
                <a:ext uri="{FF2B5EF4-FFF2-40B4-BE49-F238E27FC236}">
                  <a16:creationId xmlns:a16="http://schemas.microsoft.com/office/drawing/2014/main" id="{DF641F31-588E-4E00-9A2C-7B9328136778}"/>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6"/>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7"/>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4" name="isliḑè">
              <a:extLst>
                <a:ext uri="{FF2B5EF4-FFF2-40B4-BE49-F238E27FC236}">
                  <a16:creationId xmlns:a16="http://schemas.microsoft.com/office/drawing/2014/main" id="{51E493B9-630A-406A-A3D3-9DCB7A3276AD}"/>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5"/>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6"/>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5" name="iṧlîḓê">
              <a:extLst>
                <a:ext uri="{FF2B5EF4-FFF2-40B4-BE49-F238E27FC236}">
                  <a16:creationId xmlns:a16="http://schemas.microsoft.com/office/drawing/2014/main" id="{880A3DC8-D65F-4E5B-8CCF-7C69B2A623A2}"/>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6"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10"/>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1"/>
                    <a:pt x="2" y="0"/>
                    <a:pt x="2" y="0"/>
                  </a:cubicBezTo>
                  <a:cubicBezTo>
                    <a:pt x="2" y="0"/>
                    <a:pt x="2" y="0"/>
                    <a:pt x="2" y="0"/>
                  </a:cubicBezTo>
                  <a:cubicBezTo>
                    <a:pt x="2" y="0"/>
                    <a:pt x="2" y="0"/>
                    <a:pt x="2" y="0"/>
                  </a:cubicBezTo>
                  <a:cubicBezTo>
                    <a:pt x="2" y="0"/>
                    <a:pt x="3" y="0"/>
                    <a:pt x="3"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6" name="iṣļíďé">
              <a:extLst>
                <a:ext uri="{FF2B5EF4-FFF2-40B4-BE49-F238E27FC236}">
                  <a16:creationId xmlns:a16="http://schemas.microsoft.com/office/drawing/2014/main" id="{31C1C6F2-501F-400C-AF77-2388CA80EEA2}"/>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5"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9"/>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0"/>
                    <a:pt x="2" y="0"/>
                    <a:pt x="2" y="0"/>
                  </a:cubicBezTo>
                  <a:cubicBezTo>
                    <a:pt x="2" y="0"/>
                    <a:pt x="2" y="0"/>
                    <a:pt x="2" y="0"/>
                  </a:cubicBezTo>
                  <a:cubicBezTo>
                    <a:pt x="2" y="0"/>
                    <a:pt x="2" y="0"/>
                    <a:pt x="2" y="0"/>
                  </a:cubicBezTo>
                  <a:lnTo>
                    <a:pt x="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7" name="iŝlíḍè">
              <a:extLst>
                <a:ext uri="{FF2B5EF4-FFF2-40B4-BE49-F238E27FC236}">
                  <a16:creationId xmlns:a16="http://schemas.microsoft.com/office/drawing/2014/main" id="{496631AA-593B-4C77-9769-5EC4962D7933}"/>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9" y="11"/>
                    <a:pt x="9"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8" name="iśļïḋé">
              <a:extLst>
                <a:ext uri="{FF2B5EF4-FFF2-40B4-BE49-F238E27FC236}">
                  <a16:creationId xmlns:a16="http://schemas.microsoft.com/office/drawing/2014/main" id="{14EDCE3C-6199-4A8B-9E7E-15775A5D202B}"/>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8" y="11"/>
                    <a:pt x="8"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9" name="ïşḻîde">
              <a:extLst>
                <a:ext uri="{FF2B5EF4-FFF2-40B4-BE49-F238E27FC236}">
                  <a16:creationId xmlns:a16="http://schemas.microsoft.com/office/drawing/2014/main" id="{41066354-EF60-4733-987B-5324C07D2FE4}"/>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2" y="3"/>
                    <a:pt x="2"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7"/>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0" name="ïšḷíḍe">
              <a:extLst>
                <a:ext uri="{FF2B5EF4-FFF2-40B4-BE49-F238E27FC236}">
                  <a16:creationId xmlns:a16="http://schemas.microsoft.com/office/drawing/2014/main" id="{2A048A37-83F1-4539-8B4F-A56DA6793CA2}"/>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8"/>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1" name="iṥļîḑè">
              <a:extLst>
                <a:ext uri="{FF2B5EF4-FFF2-40B4-BE49-F238E27FC236}">
                  <a16:creationId xmlns:a16="http://schemas.microsoft.com/office/drawing/2014/main" id="{798FE9A1-EA08-4A76-BC32-BB2BC6FBF1E4}"/>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5"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6"/>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9"/>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2" name="i$1iďé">
              <a:extLst>
                <a:ext uri="{FF2B5EF4-FFF2-40B4-BE49-F238E27FC236}">
                  <a16:creationId xmlns:a16="http://schemas.microsoft.com/office/drawing/2014/main" id="{988804F9-1753-4A9F-BD04-D3C9CDA4ADCB}"/>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5"/>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8"/>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3" name="íŝḷïďè">
              <a:extLst>
                <a:ext uri="{FF2B5EF4-FFF2-40B4-BE49-F238E27FC236}">
                  <a16:creationId xmlns:a16="http://schemas.microsoft.com/office/drawing/2014/main" id="{AAA14D66-ABDC-4A89-B7C7-7EF8ADC57068}"/>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3" y="4"/>
                    <a:pt x="3" y="4"/>
                    <a:pt x="2" y="4"/>
                  </a:cubicBezTo>
                  <a:cubicBezTo>
                    <a:pt x="2" y="4"/>
                    <a:pt x="2" y="4"/>
                    <a:pt x="2" y="3"/>
                  </a:cubicBezTo>
                  <a:cubicBezTo>
                    <a:pt x="3" y="0"/>
                    <a:pt x="3" y="0"/>
                    <a:pt x="3" y="0"/>
                  </a:cubicBezTo>
                  <a:cubicBezTo>
                    <a:pt x="3" y="0"/>
                    <a:pt x="3" y="0"/>
                    <a:pt x="3" y="0"/>
                  </a:cubicBezTo>
                  <a:cubicBezTo>
                    <a:pt x="4" y="0"/>
                    <a:pt x="4" y="0"/>
                    <a:pt x="4" y="0"/>
                  </a:cubicBezTo>
                  <a:cubicBezTo>
                    <a:pt x="4" y="0"/>
                    <a:pt x="4" y="0"/>
                    <a:pt x="4" y="0"/>
                  </a:cubicBezTo>
                  <a:cubicBezTo>
                    <a:pt x="4" y="1"/>
                    <a:pt x="3"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1"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1" y="10"/>
                    <a:pt x="1" y="10"/>
                    <a:pt x="0" y="10"/>
                  </a:cubicBezTo>
                  <a:cubicBezTo>
                    <a:pt x="0" y="10"/>
                    <a:pt x="0" y="10"/>
                    <a:pt x="0" y="10"/>
                  </a:cubicBezTo>
                  <a:cubicBezTo>
                    <a:pt x="1" y="6"/>
                    <a:pt x="1" y="6"/>
                    <a:pt x="1" y="6"/>
                  </a:cubicBezTo>
                  <a:cubicBezTo>
                    <a:pt x="1" y="6"/>
                    <a:pt x="2" y="6"/>
                    <a:pt x="2" y="6"/>
                  </a:cubicBezTo>
                  <a:cubicBezTo>
                    <a:pt x="2" y="6"/>
                    <a:pt x="2" y="6"/>
                    <a:pt x="2" y="6"/>
                  </a:cubicBezTo>
                  <a:cubicBezTo>
                    <a:pt x="2" y="7"/>
                    <a:pt x="2" y="7"/>
                    <a:pt x="2" y="7"/>
                  </a:cubicBezTo>
                  <a:cubicBezTo>
                    <a:pt x="2" y="7"/>
                    <a:pt x="2" y="7"/>
                    <a:pt x="2" y="7"/>
                  </a:cubicBezTo>
                  <a:cubicBezTo>
                    <a:pt x="2" y="7"/>
                    <a:pt x="2" y="7"/>
                    <a:pt x="2" y="8"/>
                  </a:cubicBezTo>
                  <a:cubicBezTo>
                    <a:pt x="2" y="8"/>
                    <a:pt x="2" y="8"/>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4" name="ïśļîḓé">
              <a:extLst>
                <a:ext uri="{FF2B5EF4-FFF2-40B4-BE49-F238E27FC236}">
                  <a16:creationId xmlns:a16="http://schemas.microsoft.com/office/drawing/2014/main" id="{D9634ECC-8B60-4D39-9F65-4790E8CAE0C0}"/>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2" y="4"/>
                    <a:pt x="2" y="4"/>
                    <a:pt x="2" y="4"/>
                  </a:cubicBezTo>
                  <a:cubicBezTo>
                    <a:pt x="2" y="3"/>
                    <a:pt x="2" y="3"/>
                    <a:pt x="2" y="3"/>
                  </a:cubicBezTo>
                  <a:cubicBezTo>
                    <a:pt x="3" y="0"/>
                    <a:pt x="3" y="0"/>
                    <a:pt x="3" y="0"/>
                  </a:cubicBezTo>
                  <a:cubicBezTo>
                    <a:pt x="3" y="0"/>
                    <a:pt x="3" y="0"/>
                    <a:pt x="3" y="0"/>
                  </a:cubicBezTo>
                  <a:cubicBezTo>
                    <a:pt x="4" y="0"/>
                    <a:pt x="4" y="0"/>
                    <a:pt x="4" y="0"/>
                  </a:cubicBezTo>
                  <a:cubicBezTo>
                    <a:pt x="4" y="0"/>
                    <a:pt x="4" y="0"/>
                    <a:pt x="4" y="0"/>
                  </a:cubicBezTo>
                  <a:cubicBezTo>
                    <a:pt x="4" y="1"/>
                    <a:pt x="4"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2"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0" y="10"/>
                    <a:pt x="0" y="10"/>
                    <a:pt x="0" y="10"/>
                  </a:cubicBezTo>
                  <a:cubicBezTo>
                    <a:pt x="0" y="10"/>
                    <a:pt x="0" y="10"/>
                    <a:pt x="0" y="10"/>
                  </a:cubicBezTo>
                  <a:cubicBezTo>
                    <a:pt x="1" y="6"/>
                    <a:pt x="1" y="6"/>
                    <a:pt x="1" y="6"/>
                  </a:cubicBezTo>
                  <a:cubicBezTo>
                    <a:pt x="2" y="6"/>
                    <a:pt x="2" y="6"/>
                    <a:pt x="2" y="6"/>
                  </a:cubicBezTo>
                  <a:cubicBezTo>
                    <a:pt x="2" y="6"/>
                    <a:pt x="2" y="6"/>
                    <a:pt x="2" y="6"/>
                  </a:cubicBezTo>
                  <a:cubicBezTo>
                    <a:pt x="2" y="7"/>
                    <a:pt x="2" y="7"/>
                    <a:pt x="2" y="7"/>
                  </a:cubicBezTo>
                  <a:cubicBezTo>
                    <a:pt x="2" y="7"/>
                    <a:pt x="2" y="7"/>
                    <a:pt x="2" y="7"/>
                  </a:cubicBezTo>
                  <a:cubicBezTo>
                    <a:pt x="2" y="7"/>
                    <a:pt x="2" y="8"/>
                    <a:pt x="2" y="8"/>
                  </a:cubicBezTo>
                  <a:cubicBezTo>
                    <a:pt x="2" y="7"/>
                    <a:pt x="2" y="7"/>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5" name="ïṣļîḑe">
              <a:extLst>
                <a:ext uri="{FF2B5EF4-FFF2-40B4-BE49-F238E27FC236}">
                  <a16:creationId xmlns:a16="http://schemas.microsoft.com/office/drawing/2014/main" id="{8B9707C8-D823-4083-BC8C-CD8CC3244387}"/>
                </a:ext>
              </a:extLst>
            </p:cNvPr>
            <p:cNvSpPr/>
            <p:nvPr/>
          </p:nvSpPr>
          <p:spPr bwMode="auto">
            <a:xfrm>
              <a:off x="3354388" y="3257550"/>
              <a:ext cx="76200" cy="80963"/>
            </a:xfrm>
            <a:custGeom>
              <a:avLst/>
              <a:gdLst>
                <a:gd name="T0" fmla="*/ 8 w 23"/>
                <a:gd name="T1" fmla="*/ 2 h 24"/>
                <a:gd name="T2" fmla="*/ 18 w 23"/>
                <a:gd name="T3" fmla="*/ 9 h 24"/>
                <a:gd name="T4" fmla="*/ 18 w 23"/>
                <a:gd name="T5" fmla="*/ 12 h 24"/>
                <a:gd name="T6" fmla="*/ 20 w 23"/>
                <a:gd name="T7" fmla="*/ 16 h 24"/>
                <a:gd name="T8" fmla="*/ 19 w 23"/>
                <a:gd name="T9" fmla="*/ 23 h 24"/>
                <a:gd name="T10" fmla="*/ 17 w 23"/>
                <a:gd name="T11" fmla="*/ 24 h 24"/>
                <a:gd name="T12" fmla="*/ 17 w 23"/>
                <a:gd name="T13" fmla="*/ 22 h 24"/>
                <a:gd name="T14" fmla="*/ 16 w 23"/>
                <a:gd name="T15" fmla="*/ 14 h 24"/>
                <a:gd name="T16" fmla="*/ 10 w 23"/>
                <a:gd name="T17" fmla="*/ 13 h 24"/>
                <a:gd name="T18" fmla="*/ 7 w 23"/>
                <a:gd name="T19" fmla="*/ 15 h 24"/>
                <a:gd name="T20" fmla="*/ 7 w 23"/>
                <a:gd name="T21" fmla="*/ 13 h 24"/>
                <a:gd name="T22" fmla="*/ 4 w 23"/>
                <a:gd name="T23" fmla="*/ 9 h 24"/>
                <a:gd name="T24" fmla="*/ 1 w 23"/>
                <a:gd name="T25" fmla="*/ 6 h 24"/>
                <a:gd name="T26" fmla="*/ 8 w 23"/>
                <a:gd name="T2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8" y="2"/>
                  </a:moveTo>
                  <a:cubicBezTo>
                    <a:pt x="18" y="9"/>
                    <a:pt x="18" y="9"/>
                    <a:pt x="18" y="9"/>
                  </a:cubicBezTo>
                  <a:cubicBezTo>
                    <a:pt x="18" y="9"/>
                    <a:pt x="18" y="10"/>
                    <a:pt x="18" y="12"/>
                  </a:cubicBezTo>
                  <a:cubicBezTo>
                    <a:pt x="18" y="12"/>
                    <a:pt x="18" y="14"/>
                    <a:pt x="20" y="16"/>
                  </a:cubicBezTo>
                  <a:cubicBezTo>
                    <a:pt x="20" y="16"/>
                    <a:pt x="23" y="23"/>
                    <a:pt x="19" y="23"/>
                  </a:cubicBezTo>
                  <a:cubicBezTo>
                    <a:pt x="19" y="23"/>
                    <a:pt x="17" y="23"/>
                    <a:pt x="17" y="24"/>
                  </a:cubicBezTo>
                  <a:cubicBezTo>
                    <a:pt x="17" y="24"/>
                    <a:pt x="16" y="24"/>
                    <a:pt x="17" y="22"/>
                  </a:cubicBezTo>
                  <a:cubicBezTo>
                    <a:pt x="17" y="22"/>
                    <a:pt x="19" y="18"/>
                    <a:pt x="16" y="14"/>
                  </a:cubicBezTo>
                  <a:cubicBezTo>
                    <a:pt x="16" y="14"/>
                    <a:pt x="13" y="10"/>
                    <a:pt x="10" y="13"/>
                  </a:cubicBezTo>
                  <a:cubicBezTo>
                    <a:pt x="10" y="13"/>
                    <a:pt x="9" y="16"/>
                    <a:pt x="7" y="15"/>
                  </a:cubicBezTo>
                  <a:cubicBezTo>
                    <a:pt x="7" y="15"/>
                    <a:pt x="7" y="15"/>
                    <a:pt x="7" y="13"/>
                  </a:cubicBezTo>
                  <a:cubicBezTo>
                    <a:pt x="7" y="13"/>
                    <a:pt x="8" y="8"/>
                    <a:pt x="4" y="9"/>
                  </a:cubicBezTo>
                  <a:cubicBezTo>
                    <a:pt x="4" y="9"/>
                    <a:pt x="0" y="10"/>
                    <a:pt x="1" y="6"/>
                  </a:cubicBezTo>
                  <a:cubicBezTo>
                    <a:pt x="1" y="6"/>
                    <a:pt x="2"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6" name="ïşliḍê">
              <a:extLst>
                <a:ext uri="{FF2B5EF4-FFF2-40B4-BE49-F238E27FC236}">
                  <a16:creationId xmlns:a16="http://schemas.microsoft.com/office/drawing/2014/main" id="{4993B9B0-4C08-41F7-9F68-E60AC6E98393}"/>
                </a:ext>
              </a:extLst>
            </p:cNvPr>
            <p:cNvSpPr/>
            <p:nvPr/>
          </p:nvSpPr>
          <p:spPr bwMode="auto">
            <a:xfrm>
              <a:off x="3360738" y="3211513"/>
              <a:ext cx="88900" cy="53975"/>
            </a:xfrm>
            <a:custGeom>
              <a:avLst/>
              <a:gdLst>
                <a:gd name="T0" fmla="*/ 1 w 27"/>
                <a:gd name="T1" fmla="*/ 4 h 16"/>
                <a:gd name="T2" fmla="*/ 4 w 27"/>
                <a:gd name="T3" fmla="*/ 9 h 16"/>
                <a:gd name="T4" fmla="*/ 8 w 27"/>
                <a:gd name="T5" fmla="*/ 10 h 16"/>
                <a:gd name="T6" fmla="*/ 11 w 27"/>
                <a:gd name="T7" fmla="*/ 13 h 16"/>
                <a:gd name="T8" fmla="*/ 13 w 27"/>
                <a:gd name="T9" fmla="*/ 13 h 16"/>
                <a:gd name="T10" fmla="*/ 19 w 27"/>
                <a:gd name="T11" fmla="*/ 15 h 16"/>
                <a:gd name="T12" fmla="*/ 24 w 27"/>
                <a:gd name="T13" fmla="*/ 10 h 16"/>
                <a:gd name="T14" fmla="*/ 23 w 27"/>
                <a:gd name="T15" fmla="*/ 5 h 16"/>
                <a:gd name="T16" fmla="*/ 21 w 27"/>
                <a:gd name="T17" fmla="*/ 7 h 16"/>
                <a:gd name="T18" fmla="*/ 17 w 27"/>
                <a:gd name="T19" fmla="*/ 11 h 16"/>
                <a:gd name="T20" fmla="*/ 12 w 27"/>
                <a:gd name="T21" fmla="*/ 8 h 16"/>
                <a:gd name="T22" fmla="*/ 12 w 27"/>
                <a:gd name="T23" fmla="*/ 4 h 16"/>
                <a:gd name="T24" fmla="*/ 10 w 27"/>
                <a:gd name="T25" fmla="*/ 0 h 16"/>
                <a:gd name="T26" fmla="*/ 9 w 27"/>
                <a:gd name="T27" fmla="*/ 3 h 16"/>
                <a:gd name="T28" fmla="*/ 7 w 27"/>
                <a:gd name="T29" fmla="*/ 5 h 16"/>
                <a:gd name="T30" fmla="*/ 5 w 27"/>
                <a:gd name="T31" fmla="*/ 4 h 16"/>
                <a:gd name="T32" fmla="*/ 1 w 27"/>
                <a:gd name="T3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1" y="4"/>
                  </a:moveTo>
                  <a:cubicBezTo>
                    <a:pt x="1" y="4"/>
                    <a:pt x="0" y="8"/>
                    <a:pt x="4" y="9"/>
                  </a:cubicBezTo>
                  <a:cubicBezTo>
                    <a:pt x="4" y="9"/>
                    <a:pt x="7" y="9"/>
                    <a:pt x="8" y="10"/>
                  </a:cubicBezTo>
                  <a:cubicBezTo>
                    <a:pt x="8" y="10"/>
                    <a:pt x="10" y="12"/>
                    <a:pt x="11" y="13"/>
                  </a:cubicBezTo>
                  <a:cubicBezTo>
                    <a:pt x="11" y="13"/>
                    <a:pt x="12" y="12"/>
                    <a:pt x="13" y="13"/>
                  </a:cubicBezTo>
                  <a:cubicBezTo>
                    <a:pt x="13" y="13"/>
                    <a:pt x="17" y="16"/>
                    <a:pt x="19" y="15"/>
                  </a:cubicBezTo>
                  <a:cubicBezTo>
                    <a:pt x="19" y="15"/>
                    <a:pt x="22" y="14"/>
                    <a:pt x="24" y="10"/>
                  </a:cubicBezTo>
                  <a:cubicBezTo>
                    <a:pt x="24" y="10"/>
                    <a:pt x="27" y="6"/>
                    <a:pt x="23" y="5"/>
                  </a:cubicBezTo>
                  <a:cubicBezTo>
                    <a:pt x="23" y="5"/>
                    <a:pt x="21" y="5"/>
                    <a:pt x="21" y="7"/>
                  </a:cubicBezTo>
                  <a:cubicBezTo>
                    <a:pt x="21" y="7"/>
                    <a:pt x="20" y="13"/>
                    <a:pt x="17" y="11"/>
                  </a:cubicBezTo>
                  <a:cubicBezTo>
                    <a:pt x="17" y="11"/>
                    <a:pt x="13" y="10"/>
                    <a:pt x="12" y="8"/>
                  </a:cubicBezTo>
                  <a:cubicBezTo>
                    <a:pt x="12" y="8"/>
                    <a:pt x="10" y="7"/>
                    <a:pt x="12" y="4"/>
                  </a:cubicBezTo>
                  <a:cubicBezTo>
                    <a:pt x="12" y="4"/>
                    <a:pt x="13" y="1"/>
                    <a:pt x="10" y="0"/>
                  </a:cubicBezTo>
                  <a:cubicBezTo>
                    <a:pt x="10" y="0"/>
                    <a:pt x="8" y="0"/>
                    <a:pt x="9" y="3"/>
                  </a:cubicBezTo>
                  <a:cubicBezTo>
                    <a:pt x="9" y="3"/>
                    <a:pt x="9" y="6"/>
                    <a:pt x="7" y="5"/>
                  </a:cubicBezTo>
                  <a:cubicBezTo>
                    <a:pt x="7" y="5"/>
                    <a:pt x="6" y="5"/>
                    <a:pt x="5" y="4"/>
                  </a:cubicBezTo>
                  <a:cubicBezTo>
                    <a:pt x="5" y="4"/>
                    <a:pt x="3" y="0"/>
                    <a:pt x="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7" name="ïṣḷíḑe">
              <a:extLst>
                <a:ext uri="{FF2B5EF4-FFF2-40B4-BE49-F238E27FC236}">
                  <a16:creationId xmlns:a16="http://schemas.microsoft.com/office/drawing/2014/main" id="{FC6C45ED-BD28-4AEF-A1CB-7C566ABF415F}"/>
                </a:ext>
              </a:extLst>
            </p:cNvPr>
            <p:cNvSpPr/>
            <p:nvPr/>
          </p:nvSpPr>
          <p:spPr bwMode="auto">
            <a:xfrm>
              <a:off x="3424238" y="3089275"/>
              <a:ext cx="52388" cy="73025"/>
            </a:xfrm>
            <a:custGeom>
              <a:avLst/>
              <a:gdLst>
                <a:gd name="T0" fmla="*/ 1 w 16"/>
                <a:gd name="T1" fmla="*/ 9 h 22"/>
                <a:gd name="T2" fmla="*/ 2 w 16"/>
                <a:gd name="T3" fmla="*/ 10 h 22"/>
                <a:gd name="T4" fmla="*/ 5 w 16"/>
                <a:gd name="T5" fmla="*/ 10 h 22"/>
                <a:gd name="T6" fmla="*/ 4 w 16"/>
                <a:gd name="T7" fmla="*/ 13 h 22"/>
                <a:gd name="T8" fmla="*/ 4 w 16"/>
                <a:gd name="T9" fmla="*/ 13 h 22"/>
                <a:gd name="T10" fmla="*/ 2 w 16"/>
                <a:gd name="T11" fmla="*/ 17 h 22"/>
                <a:gd name="T12" fmla="*/ 1 w 16"/>
                <a:gd name="T13" fmla="*/ 20 h 22"/>
                <a:gd name="T14" fmla="*/ 5 w 16"/>
                <a:gd name="T15" fmla="*/ 20 h 22"/>
                <a:gd name="T16" fmla="*/ 5 w 16"/>
                <a:gd name="T17" fmla="*/ 16 h 22"/>
                <a:gd name="T18" fmla="*/ 6 w 16"/>
                <a:gd name="T19" fmla="*/ 14 h 22"/>
                <a:gd name="T20" fmla="*/ 14 w 16"/>
                <a:gd name="T21" fmla="*/ 3 h 22"/>
                <a:gd name="T22" fmla="*/ 15 w 16"/>
                <a:gd name="T23" fmla="*/ 0 h 22"/>
                <a:gd name="T24" fmla="*/ 13 w 16"/>
                <a:gd name="T25" fmla="*/ 1 h 22"/>
                <a:gd name="T26" fmla="*/ 9 w 16"/>
                <a:gd name="T27" fmla="*/ 5 h 22"/>
                <a:gd name="T28" fmla="*/ 7 w 16"/>
                <a:gd name="T29" fmla="*/ 5 h 22"/>
                <a:gd name="T30" fmla="*/ 4 w 16"/>
                <a:gd name="T31" fmla="*/ 4 h 22"/>
                <a:gd name="T32" fmla="*/ 4 w 16"/>
                <a:gd name="T33" fmla="*/ 5 h 22"/>
                <a:gd name="T34" fmla="*/ 2 w 16"/>
                <a:gd name="T35" fmla="*/ 6 h 22"/>
                <a:gd name="T36" fmla="*/ 1 w 16"/>
                <a:gd name="T3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1" y="9"/>
                  </a:moveTo>
                  <a:cubicBezTo>
                    <a:pt x="1" y="9"/>
                    <a:pt x="0" y="10"/>
                    <a:pt x="2" y="10"/>
                  </a:cubicBezTo>
                  <a:cubicBezTo>
                    <a:pt x="2" y="10"/>
                    <a:pt x="5" y="9"/>
                    <a:pt x="5" y="10"/>
                  </a:cubicBezTo>
                  <a:cubicBezTo>
                    <a:pt x="5" y="10"/>
                    <a:pt x="5" y="11"/>
                    <a:pt x="4" y="13"/>
                  </a:cubicBezTo>
                  <a:cubicBezTo>
                    <a:pt x="4" y="13"/>
                    <a:pt x="4" y="13"/>
                    <a:pt x="4" y="13"/>
                  </a:cubicBezTo>
                  <a:cubicBezTo>
                    <a:pt x="3" y="15"/>
                    <a:pt x="2" y="17"/>
                    <a:pt x="2" y="17"/>
                  </a:cubicBezTo>
                  <a:cubicBezTo>
                    <a:pt x="2" y="17"/>
                    <a:pt x="0" y="18"/>
                    <a:pt x="1" y="20"/>
                  </a:cubicBezTo>
                  <a:cubicBezTo>
                    <a:pt x="1" y="20"/>
                    <a:pt x="3" y="22"/>
                    <a:pt x="5" y="20"/>
                  </a:cubicBezTo>
                  <a:cubicBezTo>
                    <a:pt x="5" y="20"/>
                    <a:pt x="3" y="18"/>
                    <a:pt x="5" y="16"/>
                  </a:cubicBezTo>
                  <a:cubicBezTo>
                    <a:pt x="5" y="16"/>
                    <a:pt x="6" y="16"/>
                    <a:pt x="6" y="14"/>
                  </a:cubicBezTo>
                  <a:cubicBezTo>
                    <a:pt x="6" y="14"/>
                    <a:pt x="8" y="8"/>
                    <a:pt x="14" y="3"/>
                  </a:cubicBezTo>
                  <a:cubicBezTo>
                    <a:pt x="14" y="3"/>
                    <a:pt x="16" y="2"/>
                    <a:pt x="15" y="0"/>
                  </a:cubicBezTo>
                  <a:cubicBezTo>
                    <a:pt x="15" y="0"/>
                    <a:pt x="14" y="0"/>
                    <a:pt x="13" y="1"/>
                  </a:cubicBezTo>
                  <a:cubicBezTo>
                    <a:pt x="9" y="5"/>
                    <a:pt x="9" y="5"/>
                    <a:pt x="9" y="5"/>
                  </a:cubicBezTo>
                  <a:cubicBezTo>
                    <a:pt x="9" y="5"/>
                    <a:pt x="8" y="6"/>
                    <a:pt x="7" y="5"/>
                  </a:cubicBezTo>
                  <a:cubicBezTo>
                    <a:pt x="7" y="5"/>
                    <a:pt x="7" y="3"/>
                    <a:pt x="4" y="4"/>
                  </a:cubicBezTo>
                  <a:cubicBezTo>
                    <a:pt x="4" y="4"/>
                    <a:pt x="4" y="4"/>
                    <a:pt x="4" y="5"/>
                  </a:cubicBezTo>
                  <a:cubicBezTo>
                    <a:pt x="4" y="5"/>
                    <a:pt x="3" y="6"/>
                    <a:pt x="2" y="6"/>
                  </a:cubicBezTo>
                  <a:cubicBezTo>
                    <a:pt x="2" y="6"/>
                    <a:pt x="1" y="6"/>
                    <a:pt x="1"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8" name="íṣḻíḋè">
              <a:extLst>
                <a:ext uri="{FF2B5EF4-FFF2-40B4-BE49-F238E27FC236}">
                  <a16:creationId xmlns:a16="http://schemas.microsoft.com/office/drawing/2014/main" id="{0F80A2CD-C417-4136-881E-74993270951B}"/>
                </a:ext>
              </a:extLst>
            </p:cNvPr>
            <p:cNvSpPr/>
            <p:nvPr/>
          </p:nvSpPr>
          <p:spPr bwMode="auto">
            <a:xfrm>
              <a:off x="3449638" y="3105150"/>
              <a:ext cx="55563" cy="69850"/>
            </a:xfrm>
            <a:custGeom>
              <a:avLst/>
              <a:gdLst>
                <a:gd name="T0" fmla="*/ 0 w 17"/>
                <a:gd name="T1" fmla="*/ 13 h 21"/>
                <a:gd name="T2" fmla="*/ 5 w 17"/>
                <a:gd name="T3" fmla="*/ 17 h 21"/>
                <a:gd name="T4" fmla="*/ 7 w 17"/>
                <a:gd name="T5" fmla="*/ 16 h 21"/>
                <a:gd name="T6" fmla="*/ 10 w 17"/>
                <a:gd name="T7" fmla="*/ 17 h 21"/>
                <a:gd name="T8" fmla="*/ 11 w 17"/>
                <a:gd name="T9" fmla="*/ 18 h 21"/>
                <a:gd name="T10" fmla="*/ 10 w 17"/>
                <a:gd name="T11" fmla="*/ 20 h 21"/>
                <a:gd name="T12" fmla="*/ 11 w 17"/>
                <a:gd name="T13" fmla="*/ 20 h 21"/>
                <a:gd name="T14" fmla="*/ 14 w 17"/>
                <a:gd name="T15" fmla="*/ 20 h 21"/>
                <a:gd name="T16" fmla="*/ 15 w 17"/>
                <a:gd name="T17" fmla="*/ 21 h 21"/>
                <a:gd name="T18" fmla="*/ 15 w 17"/>
                <a:gd name="T19" fmla="*/ 17 h 21"/>
                <a:gd name="T20" fmla="*/ 9 w 17"/>
                <a:gd name="T21" fmla="*/ 12 h 21"/>
                <a:gd name="T22" fmla="*/ 8 w 17"/>
                <a:gd name="T23" fmla="*/ 8 h 21"/>
                <a:gd name="T24" fmla="*/ 9 w 17"/>
                <a:gd name="T25" fmla="*/ 3 h 21"/>
                <a:gd name="T26" fmla="*/ 6 w 17"/>
                <a:gd name="T27" fmla="*/ 2 h 21"/>
                <a:gd name="T28" fmla="*/ 2 w 17"/>
                <a:gd name="T29" fmla="*/ 9 h 21"/>
                <a:gd name="T30" fmla="*/ 1 w 17"/>
                <a:gd name="T31" fmla="*/ 12 h 21"/>
                <a:gd name="T32" fmla="*/ 0 w 17"/>
                <a:gd name="T33" fmla="*/ 13 h 21"/>
                <a:gd name="T34" fmla="*/ 5 w 17"/>
                <a:gd name="T35" fmla="*/ 9 h 21"/>
                <a:gd name="T36" fmla="*/ 5 w 17"/>
                <a:gd name="T37" fmla="*/ 9 h 21"/>
                <a:gd name="T38" fmla="*/ 6 w 17"/>
                <a:gd name="T39" fmla="*/ 13 h 21"/>
                <a:gd name="T40" fmla="*/ 3 w 17"/>
                <a:gd name="T41" fmla="*/ 12 h 21"/>
                <a:gd name="T42" fmla="*/ 5 w 17"/>
                <a:gd name="T4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1">
                  <a:moveTo>
                    <a:pt x="0" y="13"/>
                  </a:moveTo>
                  <a:cubicBezTo>
                    <a:pt x="0" y="13"/>
                    <a:pt x="2" y="16"/>
                    <a:pt x="5" y="17"/>
                  </a:cubicBezTo>
                  <a:cubicBezTo>
                    <a:pt x="5" y="17"/>
                    <a:pt x="6" y="17"/>
                    <a:pt x="7" y="16"/>
                  </a:cubicBezTo>
                  <a:cubicBezTo>
                    <a:pt x="7" y="16"/>
                    <a:pt x="8" y="15"/>
                    <a:pt x="10" y="17"/>
                  </a:cubicBezTo>
                  <a:cubicBezTo>
                    <a:pt x="11" y="18"/>
                    <a:pt x="11" y="18"/>
                    <a:pt x="11" y="18"/>
                  </a:cubicBezTo>
                  <a:cubicBezTo>
                    <a:pt x="11" y="18"/>
                    <a:pt x="14" y="19"/>
                    <a:pt x="10" y="20"/>
                  </a:cubicBezTo>
                  <a:cubicBezTo>
                    <a:pt x="10" y="20"/>
                    <a:pt x="9" y="20"/>
                    <a:pt x="11" y="20"/>
                  </a:cubicBezTo>
                  <a:cubicBezTo>
                    <a:pt x="14" y="20"/>
                    <a:pt x="14" y="20"/>
                    <a:pt x="14" y="20"/>
                  </a:cubicBezTo>
                  <a:cubicBezTo>
                    <a:pt x="14" y="20"/>
                    <a:pt x="15" y="20"/>
                    <a:pt x="15" y="21"/>
                  </a:cubicBezTo>
                  <a:cubicBezTo>
                    <a:pt x="15" y="21"/>
                    <a:pt x="17" y="20"/>
                    <a:pt x="15" y="17"/>
                  </a:cubicBezTo>
                  <a:cubicBezTo>
                    <a:pt x="15" y="17"/>
                    <a:pt x="13" y="14"/>
                    <a:pt x="9" y="12"/>
                  </a:cubicBezTo>
                  <a:cubicBezTo>
                    <a:pt x="9" y="12"/>
                    <a:pt x="10" y="9"/>
                    <a:pt x="8" y="8"/>
                  </a:cubicBezTo>
                  <a:cubicBezTo>
                    <a:pt x="8" y="8"/>
                    <a:pt x="9" y="3"/>
                    <a:pt x="9" y="3"/>
                  </a:cubicBezTo>
                  <a:cubicBezTo>
                    <a:pt x="9" y="3"/>
                    <a:pt x="9" y="0"/>
                    <a:pt x="6" y="2"/>
                  </a:cubicBezTo>
                  <a:cubicBezTo>
                    <a:pt x="6" y="2"/>
                    <a:pt x="3" y="6"/>
                    <a:pt x="2" y="9"/>
                  </a:cubicBezTo>
                  <a:cubicBezTo>
                    <a:pt x="2" y="9"/>
                    <a:pt x="1" y="11"/>
                    <a:pt x="1" y="12"/>
                  </a:cubicBezTo>
                  <a:cubicBezTo>
                    <a:pt x="1" y="12"/>
                    <a:pt x="0" y="13"/>
                    <a:pt x="0" y="13"/>
                  </a:cubicBezTo>
                  <a:close/>
                  <a:moveTo>
                    <a:pt x="5" y="9"/>
                  </a:moveTo>
                  <a:cubicBezTo>
                    <a:pt x="5" y="9"/>
                    <a:pt x="5" y="9"/>
                    <a:pt x="5" y="9"/>
                  </a:cubicBezTo>
                  <a:cubicBezTo>
                    <a:pt x="7" y="9"/>
                    <a:pt x="6" y="13"/>
                    <a:pt x="6" y="13"/>
                  </a:cubicBezTo>
                  <a:cubicBezTo>
                    <a:pt x="5" y="14"/>
                    <a:pt x="3" y="12"/>
                    <a:pt x="3" y="12"/>
                  </a:cubicBezTo>
                  <a:cubicBezTo>
                    <a:pt x="3" y="11"/>
                    <a:pt x="5" y="9"/>
                    <a:pt x="5"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9" name="ísḻíḍe">
              <a:extLst>
                <a:ext uri="{FF2B5EF4-FFF2-40B4-BE49-F238E27FC236}">
                  <a16:creationId xmlns:a16="http://schemas.microsoft.com/office/drawing/2014/main" id="{2A085E05-14D1-466D-A2EC-8F5AFFE87638}"/>
                </a:ext>
              </a:extLst>
            </p:cNvPr>
            <p:cNvSpPr/>
            <p:nvPr/>
          </p:nvSpPr>
          <p:spPr bwMode="auto">
            <a:xfrm>
              <a:off x="3467101" y="3178175"/>
              <a:ext cx="12700" cy="23813"/>
            </a:xfrm>
            <a:custGeom>
              <a:avLst/>
              <a:gdLst>
                <a:gd name="T0" fmla="*/ 0 w 4"/>
                <a:gd name="T1" fmla="*/ 3 h 7"/>
                <a:gd name="T2" fmla="*/ 2 w 4"/>
                <a:gd name="T3" fmla="*/ 6 h 7"/>
                <a:gd name="T4" fmla="*/ 4 w 4"/>
                <a:gd name="T5" fmla="*/ 5 h 7"/>
                <a:gd name="T6" fmla="*/ 4 w 4"/>
                <a:gd name="T7" fmla="*/ 3 h 7"/>
                <a:gd name="T8" fmla="*/ 4 w 4"/>
                <a:gd name="T9" fmla="*/ 1 h 7"/>
                <a:gd name="T10" fmla="*/ 3 w 4"/>
                <a:gd name="T11" fmla="*/ 1 h 7"/>
                <a:gd name="T12" fmla="*/ 1 w 4"/>
                <a:gd name="T13" fmla="*/ 2 h 7"/>
                <a:gd name="T14" fmla="*/ 0 w 4"/>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0" y="3"/>
                  </a:moveTo>
                  <a:cubicBezTo>
                    <a:pt x="0" y="3"/>
                    <a:pt x="1" y="5"/>
                    <a:pt x="2" y="6"/>
                  </a:cubicBezTo>
                  <a:cubicBezTo>
                    <a:pt x="2" y="6"/>
                    <a:pt x="4" y="7"/>
                    <a:pt x="4" y="5"/>
                  </a:cubicBezTo>
                  <a:cubicBezTo>
                    <a:pt x="4" y="5"/>
                    <a:pt x="4" y="5"/>
                    <a:pt x="4" y="3"/>
                  </a:cubicBezTo>
                  <a:cubicBezTo>
                    <a:pt x="4" y="3"/>
                    <a:pt x="3" y="2"/>
                    <a:pt x="4" y="1"/>
                  </a:cubicBezTo>
                  <a:cubicBezTo>
                    <a:pt x="4" y="1"/>
                    <a:pt x="3" y="0"/>
                    <a:pt x="3" y="1"/>
                  </a:cubicBezTo>
                  <a:cubicBezTo>
                    <a:pt x="3" y="1"/>
                    <a:pt x="2" y="2"/>
                    <a:pt x="1" y="2"/>
                  </a:cubicBezTo>
                  <a:cubicBezTo>
                    <a:pt x="1" y="2"/>
                    <a:pt x="0" y="2"/>
                    <a:pt x="0"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0" name="îṡḷïḓê">
              <a:extLst>
                <a:ext uri="{FF2B5EF4-FFF2-40B4-BE49-F238E27FC236}">
                  <a16:creationId xmlns:a16="http://schemas.microsoft.com/office/drawing/2014/main" id="{D68EF364-7657-4C07-AF77-CD59182B526B}"/>
                </a:ext>
              </a:extLst>
            </p:cNvPr>
            <p:cNvSpPr/>
            <p:nvPr/>
          </p:nvSpPr>
          <p:spPr bwMode="auto">
            <a:xfrm>
              <a:off x="3489326" y="3125788"/>
              <a:ext cx="26988" cy="19050"/>
            </a:xfrm>
            <a:custGeom>
              <a:avLst/>
              <a:gdLst>
                <a:gd name="T0" fmla="*/ 1 w 8"/>
                <a:gd name="T1" fmla="*/ 5 h 6"/>
                <a:gd name="T2" fmla="*/ 5 w 8"/>
                <a:gd name="T3" fmla="*/ 0 h 6"/>
                <a:gd name="T4" fmla="*/ 8 w 8"/>
                <a:gd name="T5" fmla="*/ 4 h 6"/>
                <a:gd name="T6" fmla="*/ 5 w 8"/>
                <a:gd name="T7" fmla="*/ 6 h 6"/>
                <a:gd name="T8" fmla="*/ 1 w 8"/>
                <a:gd name="T9" fmla="*/ 5 h 6"/>
              </a:gdLst>
              <a:ahLst/>
              <a:cxnLst>
                <a:cxn ang="0">
                  <a:pos x="T0" y="T1"/>
                </a:cxn>
                <a:cxn ang="0">
                  <a:pos x="T2" y="T3"/>
                </a:cxn>
                <a:cxn ang="0">
                  <a:pos x="T4" y="T5"/>
                </a:cxn>
                <a:cxn ang="0">
                  <a:pos x="T6" y="T7"/>
                </a:cxn>
                <a:cxn ang="0">
                  <a:pos x="T8" y="T9"/>
                </a:cxn>
              </a:cxnLst>
              <a:rect l="0" t="0" r="r" b="b"/>
              <a:pathLst>
                <a:path w="8" h="6">
                  <a:moveTo>
                    <a:pt x="1" y="5"/>
                  </a:moveTo>
                  <a:cubicBezTo>
                    <a:pt x="1" y="5"/>
                    <a:pt x="0" y="1"/>
                    <a:pt x="5" y="0"/>
                  </a:cubicBezTo>
                  <a:cubicBezTo>
                    <a:pt x="5" y="0"/>
                    <a:pt x="7" y="1"/>
                    <a:pt x="8" y="4"/>
                  </a:cubicBezTo>
                  <a:cubicBezTo>
                    <a:pt x="8" y="4"/>
                    <a:pt x="7" y="6"/>
                    <a:pt x="5" y="6"/>
                  </a:cubicBezTo>
                  <a:lnTo>
                    <a:pt x="1"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1" name="îṣļiḍe">
              <a:extLst>
                <a:ext uri="{FF2B5EF4-FFF2-40B4-BE49-F238E27FC236}">
                  <a16:creationId xmlns:a16="http://schemas.microsoft.com/office/drawing/2014/main" id="{1E925528-2D2B-448C-8953-483D2FE37A56}"/>
                </a:ext>
              </a:extLst>
            </p:cNvPr>
            <p:cNvSpPr/>
            <p:nvPr/>
          </p:nvSpPr>
          <p:spPr bwMode="auto">
            <a:xfrm>
              <a:off x="3690938" y="2932113"/>
              <a:ext cx="98425" cy="106363"/>
            </a:xfrm>
            <a:custGeom>
              <a:avLst/>
              <a:gdLst>
                <a:gd name="T0" fmla="*/ 8 w 30"/>
                <a:gd name="T1" fmla="*/ 4 h 32"/>
                <a:gd name="T2" fmla="*/ 11 w 30"/>
                <a:gd name="T3" fmla="*/ 2 h 32"/>
                <a:gd name="T4" fmla="*/ 17 w 30"/>
                <a:gd name="T5" fmla="*/ 2 h 32"/>
                <a:gd name="T6" fmla="*/ 18 w 30"/>
                <a:gd name="T7" fmla="*/ 5 h 32"/>
                <a:gd name="T8" fmla="*/ 18 w 30"/>
                <a:gd name="T9" fmla="*/ 7 h 32"/>
                <a:gd name="T10" fmla="*/ 25 w 30"/>
                <a:gd name="T11" fmla="*/ 5 h 32"/>
                <a:gd name="T12" fmla="*/ 26 w 30"/>
                <a:gd name="T13" fmla="*/ 5 h 32"/>
                <a:gd name="T14" fmla="*/ 28 w 30"/>
                <a:gd name="T15" fmla="*/ 9 h 32"/>
                <a:gd name="T16" fmla="*/ 26 w 30"/>
                <a:gd name="T17" fmla="*/ 10 h 32"/>
                <a:gd name="T18" fmla="*/ 21 w 30"/>
                <a:gd name="T19" fmla="*/ 11 h 32"/>
                <a:gd name="T20" fmla="*/ 21 w 30"/>
                <a:gd name="T21" fmla="*/ 12 h 32"/>
                <a:gd name="T22" fmla="*/ 20 w 30"/>
                <a:gd name="T23" fmla="*/ 14 h 32"/>
                <a:gd name="T24" fmla="*/ 16 w 30"/>
                <a:gd name="T25" fmla="*/ 16 h 32"/>
                <a:gd name="T26" fmla="*/ 15 w 30"/>
                <a:gd name="T27" fmla="*/ 18 h 32"/>
                <a:gd name="T28" fmla="*/ 15 w 30"/>
                <a:gd name="T29" fmla="*/ 19 h 32"/>
                <a:gd name="T30" fmla="*/ 19 w 30"/>
                <a:gd name="T31" fmla="*/ 17 h 32"/>
                <a:gd name="T32" fmla="*/ 20 w 30"/>
                <a:gd name="T33" fmla="*/ 19 h 32"/>
                <a:gd name="T34" fmla="*/ 17 w 30"/>
                <a:gd name="T35" fmla="*/ 22 h 32"/>
                <a:gd name="T36" fmla="*/ 17 w 30"/>
                <a:gd name="T37" fmla="*/ 23 h 32"/>
                <a:gd name="T38" fmla="*/ 17 w 30"/>
                <a:gd name="T39" fmla="*/ 24 h 32"/>
                <a:gd name="T40" fmla="*/ 23 w 30"/>
                <a:gd name="T41" fmla="*/ 23 h 32"/>
                <a:gd name="T42" fmla="*/ 24 w 30"/>
                <a:gd name="T43" fmla="*/ 24 h 32"/>
                <a:gd name="T44" fmla="*/ 25 w 30"/>
                <a:gd name="T45" fmla="*/ 26 h 32"/>
                <a:gd name="T46" fmla="*/ 22 w 30"/>
                <a:gd name="T47" fmla="*/ 27 h 32"/>
                <a:gd name="T48" fmla="*/ 9 w 30"/>
                <a:gd name="T49" fmla="*/ 31 h 32"/>
                <a:gd name="T50" fmla="*/ 6 w 30"/>
                <a:gd name="T51" fmla="*/ 30 h 32"/>
                <a:gd name="T52" fmla="*/ 8 w 30"/>
                <a:gd name="T53" fmla="*/ 27 h 32"/>
                <a:gd name="T54" fmla="*/ 13 w 30"/>
                <a:gd name="T55" fmla="*/ 25 h 32"/>
                <a:gd name="T56" fmla="*/ 12 w 30"/>
                <a:gd name="T57" fmla="*/ 24 h 32"/>
                <a:gd name="T58" fmla="*/ 10 w 30"/>
                <a:gd name="T59" fmla="*/ 20 h 32"/>
                <a:gd name="T60" fmla="*/ 16 w 30"/>
                <a:gd name="T61" fmla="*/ 14 h 32"/>
                <a:gd name="T62" fmla="*/ 18 w 30"/>
                <a:gd name="T63" fmla="*/ 10 h 32"/>
                <a:gd name="T64" fmla="*/ 21 w 30"/>
                <a:gd name="T65" fmla="*/ 9 h 32"/>
                <a:gd name="T66" fmla="*/ 20 w 30"/>
                <a:gd name="T67" fmla="*/ 8 h 32"/>
                <a:gd name="T68" fmla="*/ 13 w 30"/>
                <a:gd name="T69" fmla="*/ 11 h 32"/>
                <a:gd name="T70" fmla="*/ 9 w 30"/>
                <a:gd name="T71" fmla="*/ 13 h 32"/>
                <a:gd name="T72" fmla="*/ 7 w 30"/>
                <a:gd name="T73" fmla="*/ 15 h 32"/>
                <a:gd name="T74" fmla="*/ 3 w 30"/>
                <a:gd name="T75" fmla="*/ 16 h 32"/>
                <a:gd name="T76" fmla="*/ 2 w 30"/>
                <a:gd name="T77" fmla="*/ 12 h 32"/>
                <a:gd name="T78" fmla="*/ 6 w 30"/>
                <a:gd name="T79" fmla="*/ 8 h 32"/>
                <a:gd name="T80" fmla="*/ 7 w 30"/>
                <a:gd name="T81" fmla="*/ 9 h 32"/>
                <a:gd name="T82" fmla="*/ 8 w 30"/>
                <a:gd name="T83" fmla="*/ 10 h 32"/>
                <a:gd name="T84" fmla="*/ 13 w 30"/>
                <a:gd name="T85" fmla="*/ 8 h 32"/>
                <a:gd name="T86" fmla="*/ 12 w 30"/>
                <a:gd name="T87" fmla="*/ 7 h 32"/>
                <a:gd name="T88" fmla="*/ 12 w 30"/>
                <a:gd name="T89" fmla="*/ 6 h 32"/>
                <a:gd name="T90" fmla="*/ 8 w 30"/>
                <a:gd name="T9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32">
                  <a:moveTo>
                    <a:pt x="8" y="4"/>
                  </a:moveTo>
                  <a:cubicBezTo>
                    <a:pt x="8" y="4"/>
                    <a:pt x="9" y="2"/>
                    <a:pt x="11" y="2"/>
                  </a:cubicBezTo>
                  <a:cubicBezTo>
                    <a:pt x="11" y="2"/>
                    <a:pt x="15" y="0"/>
                    <a:pt x="17" y="2"/>
                  </a:cubicBezTo>
                  <a:cubicBezTo>
                    <a:pt x="17" y="2"/>
                    <a:pt x="19" y="4"/>
                    <a:pt x="18" y="5"/>
                  </a:cubicBezTo>
                  <a:cubicBezTo>
                    <a:pt x="18" y="5"/>
                    <a:pt x="17" y="6"/>
                    <a:pt x="18" y="7"/>
                  </a:cubicBezTo>
                  <a:cubicBezTo>
                    <a:pt x="25" y="5"/>
                    <a:pt x="25" y="5"/>
                    <a:pt x="25" y="5"/>
                  </a:cubicBezTo>
                  <a:cubicBezTo>
                    <a:pt x="25" y="5"/>
                    <a:pt x="25" y="4"/>
                    <a:pt x="26" y="5"/>
                  </a:cubicBezTo>
                  <a:cubicBezTo>
                    <a:pt x="26" y="5"/>
                    <a:pt x="30" y="8"/>
                    <a:pt x="28" y="9"/>
                  </a:cubicBezTo>
                  <a:cubicBezTo>
                    <a:pt x="28" y="9"/>
                    <a:pt x="27" y="10"/>
                    <a:pt x="26" y="10"/>
                  </a:cubicBezTo>
                  <a:cubicBezTo>
                    <a:pt x="21" y="11"/>
                    <a:pt x="21" y="11"/>
                    <a:pt x="21" y="11"/>
                  </a:cubicBezTo>
                  <a:cubicBezTo>
                    <a:pt x="21" y="11"/>
                    <a:pt x="20" y="11"/>
                    <a:pt x="21" y="12"/>
                  </a:cubicBezTo>
                  <a:cubicBezTo>
                    <a:pt x="21" y="12"/>
                    <a:pt x="21" y="13"/>
                    <a:pt x="20" y="14"/>
                  </a:cubicBezTo>
                  <a:cubicBezTo>
                    <a:pt x="20" y="14"/>
                    <a:pt x="16" y="16"/>
                    <a:pt x="16" y="16"/>
                  </a:cubicBezTo>
                  <a:cubicBezTo>
                    <a:pt x="15" y="18"/>
                    <a:pt x="15" y="18"/>
                    <a:pt x="15" y="18"/>
                  </a:cubicBezTo>
                  <a:cubicBezTo>
                    <a:pt x="15" y="18"/>
                    <a:pt x="14" y="18"/>
                    <a:pt x="15" y="19"/>
                  </a:cubicBezTo>
                  <a:cubicBezTo>
                    <a:pt x="19" y="17"/>
                    <a:pt x="19" y="17"/>
                    <a:pt x="19" y="17"/>
                  </a:cubicBezTo>
                  <a:cubicBezTo>
                    <a:pt x="19" y="17"/>
                    <a:pt x="20" y="17"/>
                    <a:pt x="20" y="19"/>
                  </a:cubicBezTo>
                  <a:cubicBezTo>
                    <a:pt x="20" y="19"/>
                    <a:pt x="19" y="21"/>
                    <a:pt x="17" y="22"/>
                  </a:cubicBezTo>
                  <a:cubicBezTo>
                    <a:pt x="17" y="22"/>
                    <a:pt x="17" y="22"/>
                    <a:pt x="17" y="23"/>
                  </a:cubicBezTo>
                  <a:cubicBezTo>
                    <a:pt x="17" y="23"/>
                    <a:pt x="17" y="24"/>
                    <a:pt x="17" y="24"/>
                  </a:cubicBezTo>
                  <a:cubicBezTo>
                    <a:pt x="23" y="23"/>
                    <a:pt x="23" y="23"/>
                    <a:pt x="23" y="23"/>
                  </a:cubicBezTo>
                  <a:cubicBezTo>
                    <a:pt x="23" y="23"/>
                    <a:pt x="23" y="23"/>
                    <a:pt x="24" y="24"/>
                  </a:cubicBezTo>
                  <a:cubicBezTo>
                    <a:pt x="24" y="24"/>
                    <a:pt x="26" y="25"/>
                    <a:pt x="25" y="26"/>
                  </a:cubicBezTo>
                  <a:cubicBezTo>
                    <a:pt x="25" y="26"/>
                    <a:pt x="24" y="28"/>
                    <a:pt x="22" y="27"/>
                  </a:cubicBezTo>
                  <a:cubicBezTo>
                    <a:pt x="22" y="27"/>
                    <a:pt x="14" y="28"/>
                    <a:pt x="9" y="31"/>
                  </a:cubicBezTo>
                  <a:cubicBezTo>
                    <a:pt x="9" y="31"/>
                    <a:pt x="7" y="32"/>
                    <a:pt x="6" y="30"/>
                  </a:cubicBezTo>
                  <a:cubicBezTo>
                    <a:pt x="6" y="30"/>
                    <a:pt x="6" y="28"/>
                    <a:pt x="8" y="27"/>
                  </a:cubicBezTo>
                  <a:cubicBezTo>
                    <a:pt x="8" y="27"/>
                    <a:pt x="15" y="27"/>
                    <a:pt x="13" y="25"/>
                  </a:cubicBezTo>
                  <a:cubicBezTo>
                    <a:pt x="12" y="24"/>
                    <a:pt x="12" y="24"/>
                    <a:pt x="12" y="24"/>
                  </a:cubicBezTo>
                  <a:cubicBezTo>
                    <a:pt x="12" y="24"/>
                    <a:pt x="10" y="22"/>
                    <a:pt x="10" y="20"/>
                  </a:cubicBezTo>
                  <a:cubicBezTo>
                    <a:pt x="10" y="20"/>
                    <a:pt x="16" y="18"/>
                    <a:pt x="16" y="14"/>
                  </a:cubicBezTo>
                  <a:cubicBezTo>
                    <a:pt x="16" y="14"/>
                    <a:pt x="16" y="11"/>
                    <a:pt x="18" y="10"/>
                  </a:cubicBezTo>
                  <a:cubicBezTo>
                    <a:pt x="18" y="10"/>
                    <a:pt x="20" y="11"/>
                    <a:pt x="21" y="9"/>
                  </a:cubicBezTo>
                  <a:cubicBezTo>
                    <a:pt x="21" y="9"/>
                    <a:pt x="22" y="7"/>
                    <a:pt x="20" y="8"/>
                  </a:cubicBezTo>
                  <a:cubicBezTo>
                    <a:pt x="20" y="8"/>
                    <a:pt x="14" y="10"/>
                    <a:pt x="13" y="11"/>
                  </a:cubicBezTo>
                  <a:cubicBezTo>
                    <a:pt x="9" y="13"/>
                    <a:pt x="9" y="13"/>
                    <a:pt x="9" y="13"/>
                  </a:cubicBezTo>
                  <a:cubicBezTo>
                    <a:pt x="9" y="13"/>
                    <a:pt x="8" y="13"/>
                    <a:pt x="7" y="15"/>
                  </a:cubicBezTo>
                  <a:cubicBezTo>
                    <a:pt x="7" y="15"/>
                    <a:pt x="5" y="18"/>
                    <a:pt x="3" y="16"/>
                  </a:cubicBezTo>
                  <a:cubicBezTo>
                    <a:pt x="3" y="16"/>
                    <a:pt x="0" y="14"/>
                    <a:pt x="2" y="12"/>
                  </a:cubicBezTo>
                  <a:cubicBezTo>
                    <a:pt x="2" y="12"/>
                    <a:pt x="4" y="9"/>
                    <a:pt x="6" y="8"/>
                  </a:cubicBezTo>
                  <a:cubicBezTo>
                    <a:pt x="6" y="8"/>
                    <a:pt x="7" y="8"/>
                    <a:pt x="7" y="9"/>
                  </a:cubicBezTo>
                  <a:cubicBezTo>
                    <a:pt x="7" y="9"/>
                    <a:pt x="7" y="10"/>
                    <a:pt x="8" y="10"/>
                  </a:cubicBezTo>
                  <a:cubicBezTo>
                    <a:pt x="8" y="10"/>
                    <a:pt x="11" y="11"/>
                    <a:pt x="13" y="8"/>
                  </a:cubicBezTo>
                  <a:cubicBezTo>
                    <a:pt x="13" y="8"/>
                    <a:pt x="13" y="7"/>
                    <a:pt x="12" y="7"/>
                  </a:cubicBezTo>
                  <a:cubicBezTo>
                    <a:pt x="12" y="7"/>
                    <a:pt x="12" y="6"/>
                    <a:pt x="12" y="6"/>
                  </a:cubicBezTo>
                  <a:cubicBezTo>
                    <a:pt x="11" y="6"/>
                    <a:pt x="9" y="4"/>
                    <a:pt x="8"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2" name="í$ľîďè">
              <a:extLst>
                <a:ext uri="{FF2B5EF4-FFF2-40B4-BE49-F238E27FC236}">
                  <a16:creationId xmlns:a16="http://schemas.microsoft.com/office/drawing/2014/main" id="{86868B14-10A3-4AB8-9351-35C7D3A02E18}"/>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3" name="îṩļîḋe">
              <a:extLst>
                <a:ext uri="{FF2B5EF4-FFF2-40B4-BE49-F238E27FC236}">
                  <a16:creationId xmlns:a16="http://schemas.microsoft.com/office/drawing/2014/main" id="{260EA22E-1331-46E2-8EA1-7FDCB842B999}"/>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4" name="ïṥľídè">
              <a:extLst>
                <a:ext uri="{FF2B5EF4-FFF2-40B4-BE49-F238E27FC236}">
                  <a16:creationId xmlns:a16="http://schemas.microsoft.com/office/drawing/2014/main" id="{28B45B2C-05D6-48B1-BD35-E0E6150E2B2E}"/>
                </a:ext>
              </a:extLst>
            </p:cNvPr>
            <p:cNvSpPr/>
            <p:nvPr/>
          </p:nvSpPr>
          <p:spPr bwMode="auto">
            <a:xfrm>
              <a:off x="3856038" y="2932113"/>
              <a:ext cx="28575" cy="23813"/>
            </a:xfrm>
            <a:custGeom>
              <a:avLst/>
              <a:gdLst>
                <a:gd name="T0" fmla="*/ 5 w 9"/>
                <a:gd name="T1" fmla="*/ 0 h 7"/>
                <a:gd name="T2" fmla="*/ 2 w 9"/>
                <a:gd name="T3" fmla="*/ 3 h 7"/>
                <a:gd name="T4" fmla="*/ 1 w 9"/>
                <a:gd name="T5" fmla="*/ 5 h 7"/>
                <a:gd name="T6" fmla="*/ 0 w 9"/>
                <a:gd name="T7" fmla="*/ 7 h 7"/>
                <a:gd name="T8" fmla="*/ 3 w 9"/>
                <a:gd name="T9" fmla="*/ 5 h 7"/>
                <a:gd name="T10" fmla="*/ 6 w 9"/>
                <a:gd name="T11" fmla="*/ 5 h 7"/>
                <a:gd name="T12" fmla="*/ 9 w 9"/>
                <a:gd name="T13" fmla="*/ 3 h 7"/>
                <a:gd name="T14" fmla="*/ 5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5" y="0"/>
                  </a:moveTo>
                  <a:cubicBezTo>
                    <a:pt x="5" y="0"/>
                    <a:pt x="3" y="0"/>
                    <a:pt x="2" y="3"/>
                  </a:cubicBezTo>
                  <a:cubicBezTo>
                    <a:pt x="2" y="3"/>
                    <a:pt x="2" y="4"/>
                    <a:pt x="1" y="5"/>
                  </a:cubicBezTo>
                  <a:cubicBezTo>
                    <a:pt x="1" y="5"/>
                    <a:pt x="0" y="6"/>
                    <a:pt x="0" y="7"/>
                  </a:cubicBezTo>
                  <a:cubicBezTo>
                    <a:pt x="0" y="7"/>
                    <a:pt x="1" y="6"/>
                    <a:pt x="3" y="5"/>
                  </a:cubicBezTo>
                  <a:cubicBezTo>
                    <a:pt x="6" y="5"/>
                    <a:pt x="6" y="5"/>
                    <a:pt x="6" y="5"/>
                  </a:cubicBezTo>
                  <a:cubicBezTo>
                    <a:pt x="6" y="5"/>
                    <a:pt x="8" y="6"/>
                    <a:pt x="9" y="3"/>
                  </a:cubicBezTo>
                  <a:cubicBezTo>
                    <a:pt x="9" y="3"/>
                    <a:pt x="9" y="0"/>
                    <a:pt x="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5" name="iṩľiḍê">
              <a:extLst>
                <a:ext uri="{FF2B5EF4-FFF2-40B4-BE49-F238E27FC236}">
                  <a16:creationId xmlns:a16="http://schemas.microsoft.com/office/drawing/2014/main" id="{37B6E4C9-A164-46D5-9F63-8E18C67C57F5}"/>
                </a:ext>
              </a:extLst>
            </p:cNvPr>
            <p:cNvSpPr/>
            <p:nvPr/>
          </p:nvSpPr>
          <p:spPr bwMode="auto">
            <a:xfrm>
              <a:off x="3825876" y="2955925"/>
              <a:ext cx="55563" cy="79375"/>
            </a:xfrm>
            <a:custGeom>
              <a:avLst/>
              <a:gdLst>
                <a:gd name="T0" fmla="*/ 10 w 17"/>
                <a:gd name="T1" fmla="*/ 1 h 24"/>
                <a:gd name="T2" fmla="*/ 8 w 17"/>
                <a:gd name="T3" fmla="*/ 4 h 24"/>
                <a:gd name="T4" fmla="*/ 7 w 17"/>
                <a:gd name="T5" fmla="*/ 9 h 24"/>
                <a:gd name="T6" fmla="*/ 5 w 17"/>
                <a:gd name="T7" fmla="*/ 10 h 24"/>
                <a:gd name="T8" fmla="*/ 3 w 17"/>
                <a:gd name="T9" fmla="*/ 9 h 24"/>
                <a:gd name="T10" fmla="*/ 1 w 17"/>
                <a:gd name="T11" fmla="*/ 11 h 24"/>
                <a:gd name="T12" fmla="*/ 2 w 17"/>
                <a:gd name="T13" fmla="*/ 14 h 24"/>
                <a:gd name="T14" fmla="*/ 4 w 17"/>
                <a:gd name="T15" fmla="*/ 15 h 24"/>
                <a:gd name="T16" fmla="*/ 3 w 17"/>
                <a:gd name="T17" fmla="*/ 16 h 24"/>
                <a:gd name="T18" fmla="*/ 3 w 17"/>
                <a:gd name="T19" fmla="*/ 19 h 24"/>
                <a:gd name="T20" fmla="*/ 5 w 17"/>
                <a:gd name="T21" fmla="*/ 17 h 24"/>
                <a:gd name="T22" fmla="*/ 8 w 17"/>
                <a:gd name="T23" fmla="*/ 13 h 24"/>
                <a:gd name="T24" fmla="*/ 11 w 17"/>
                <a:gd name="T25" fmla="*/ 14 h 24"/>
                <a:gd name="T26" fmla="*/ 10 w 17"/>
                <a:gd name="T27" fmla="*/ 17 h 24"/>
                <a:gd name="T28" fmla="*/ 10 w 17"/>
                <a:gd name="T29" fmla="*/ 16 h 24"/>
                <a:gd name="T30" fmla="*/ 9 w 17"/>
                <a:gd name="T31" fmla="*/ 17 h 24"/>
                <a:gd name="T32" fmla="*/ 11 w 17"/>
                <a:gd name="T33" fmla="*/ 22 h 24"/>
                <a:gd name="T34" fmla="*/ 13 w 17"/>
                <a:gd name="T35" fmla="*/ 12 h 24"/>
                <a:gd name="T36" fmla="*/ 14 w 17"/>
                <a:gd name="T37" fmla="*/ 11 h 24"/>
                <a:gd name="T38" fmla="*/ 14 w 17"/>
                <a:gd name="T39" fmla="*/ 9 h 24"/>
                <a:gd name="T40" fmla="*/ 14 w 17"/>
                <a:gd name="T41" fmla="*/ 8 h 24"/>
                <a:gd name="T42" fmla="*/ 15 w 17"/>
                <a:gd name="T43" fmla="*/ 5 h 24"/>
                <a:gd name="T44" fmla="*/ 16 w 17"/>
                <a:gd name="T45" fmla="*/ 4 h 24"/>
                <a:gd name="T46" fmla="*/ 16 w 17"/>
                <a:gd name="T47" fmla="*/ 2 h 24"/>
                <a:gd name="T48" fmla="*/ 13 w 17"/>
                <a:gd name="T49" fmla="*/ 1 h 24"/>
                <a:gd name="T50" fmla="*/ 11 w 17"/>
                <a:gd name="T51" fmla="*/ 3 h 24"/>
                <a:gd name="T52" fmla="*/ 13 w 17"/>
                <a:gd name="T53" fmla="*/ 3 h 24"/>
                <a:gd name="T54" fmla="*/ 14 w 17"/>
                <a:gd name="T55" fmla="*/ 4 h 24"/>
                <a:gd name="T56" fmla="*/ 12 w 17"/>
                <a:gd name="T57" fmla="*/ 6 h 24"/>
                <a:gd name="T58" fmla="*/ 11 w 17"/>
                <a:gd name="T59" fmla="*/ 5 h 24"/>
                <a:gd name="T60" fmla="*/ 10 w 17"/>
                <a:gd name="T61" fmla="*/ 5 h 24"/>
                <a:gd name="T62" fmla="*/ 10 w 17"/>
                <a:gd name="T63" fmla="*/ 1 h 24"/>
                <a:gd name="T64" fmla="*/ 9 w 17"/>
                <a:gd name="T65" fmla="*/ 7 h 24"/>
                <a:gd name="T66" fmla="*/ 10 w 17"/>
                <a:gd name="T67" fmla="*/ 9 h 24"/>
                <a:gd name="T68" fmla="*/ 9 w 17"/>
                <a:gd name="T69" fmla="*/ 10 h 24"/>
                <a:gd name="T70" fmla="*/ 9 w 17"/>
                <a:gd name="T7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24">
                  <a:moveTo>
                    <a:pt x="10" y="1"/>
                  </a:moveTo>
                  <a:cubicBezTo>
                    <a:pt x="10" y="1"/>
                    <a:pt x="8" y="1"/>
                    <a:pt x="8" y="4"/>
                  </a:cubicBezTo>
                  <a:cubicBezTo>
                    <a:pt x="7" y="9"/>
                    <a:pt x="7" y="9"/>
                    <a:pt x="7" y="9"/>
                  </a:cubicBezTo>
                  <a:cubicBezTo>
                    <a:pt x="7" y="9"/>
                    <a:pt x="6" y="11"/>
                    <a:pt x="5" y="10"/>
                  </a:cubicBezTo>
                  <a:cubicBezTo>
                    <a:pt x="3" y="9"/>
                    <a:pt x="3" y="9"/>
                    <a:pt x="3" y="9"/>
                  </a:cubicBezTo>
                  <a:cubicBezTo>
                    <a:pt x="3" y="9"/>
                    <a:pt x="2" y="9"/>
                    <a:pt x="1" y="11"/>
                  </a:cubicBezTo>
                  <a:cubicBezTo>
                    <a:pt x="1" y="11"/>
                    <a:pt x="0" y="14"/>
                    <a:pt x="2" y="14"/>
                  </a:cubicBezTo>
                  <a:cubicBezTo>
                    <a:pt x="2" y="14"/>
                    <a:pt x="4" y="13"/>
                    <a:pt x="4" y="15"/>
                  </a:cubicBezTo>
                  <a:cubicBezTo>
                    <a:pt x="3" y="16"/>
                    <a:pt x="3" y="16"/>
                    <a:pt x="3" y="16"/>
                  </a:cubicBezTo>
                  <a:cubicBezTo>
                    <a:pt x="3" y="16"/>
                    <a:pt x="2" y="17"/>
                    <a:pt x="3" y="19"/>
                  </a:cubicBezTo>
                  <a:cubicBezTo>
                    <a:pt x="3" y="19"/>
                    <a:pt x="4" y="20"/>
                    <a:pt x="5" y="17"/>
                  </a:cubicBezTo>
                  <a:cubicBezTo>
                    <a:pt x="5" y="17"/>
                    <a:pt x="6" y="13"/>
                    <a:pt x="8" y="13"/>
                  </a:cubicBezTo>
                  <a:cubicBezTo>
                    <a:pt x="8" y="13"/>
                    <a:pt x="11" y="11"/>
                    <a:pt x="11" y="14"/>
                  </a:cubicBezTo>
                  <a:cubicBezTo>
                    <a:pt x="11" y="14"/>
                    <a:pt x="12" y="17"/>
                    <a:pt x="10" y="17"/>
                  </a:cubicBezTo>
                  <a:cubicBezTo>
                    <a:pt x="10" y="17"/>
                    <a:pt x="10" y="17"/>
                    <a:pt x="10" y="16"/>
                  </a:cubicBezTo>
                  <a:cubicBezTo>
                    <a:pt x="10" y="16"/>
                    <a:pt x="9" y="14"/>
                    <a:pt x="9" y="17"/>
                  </a:cubicBezTo>
                  <a:cubicBezTo>
                    <a:pt x="9" y="17"/>
                    <a:pt x="9" y="24"/>
                    <a:pt x="11" y="22"/>
                  </a:cubicBezTo>
                  <a:cubicBezTo>
                    <a:pt x="11" y="22"/>
                    <a:pt x="14" y="16"/>
                    <a:pt x="13" y="12"/>
                  </a:cubicBezTo>
                  <a:cubicBezTo>
                    <a:pt x="13" y="12"/>
                    <a:pt x="13" y="11"/>
                    <a:pt x="14" y="11"/>
                  </a:cubicBezTo>
                  <a:cubicBezTo>
                    <a:pt x="14" y="11"/>
                    <a:pt x="15" y="9"/>
                    <a:pt x="14" y="9"/>
                  </a:cubicBezTo>
                  <a:cubicBezTo>
                    <a:pt x="14" y="9"/>
                    <a:pt x="13" y="9"/>
                    <a:pt x="14" y="8"/>
                  </a:cubicBezTo>
                  <a:cubicBezTo>
                    <a:pt x="14" y="8"/>
                    <a:pt x="15" y="6"/>
                    <a:pt x="15" y="5"/>
                  </a:cubicBezTo>
                  <a:cubicBezTo>
                    <a:pt x="15" y="5"/>
                    <a:pt x="15" y="4"/>
                    <a:pt x="16" y="4"/>
                  </a:cubicBezTo>
                  <a:cubicBezTo>
                    <a:pt x="16" y="4"/>
                    <a:pt x="17" y="3"/>
                    <a:pt x="16" y="2"/>
                  </a:cubicBezTo>
                  <a:cubicBezTo>
                    <a:pt x="16" y="2"/>
                    <a:pt x="15" y="0"/>
                    <a:pt x="13" y="1"/>
                  </a:cubicBezTo>
                  <a:cubicBezTo>
                    <a:pt x="13" y="1"/>
                    <a:pt x="11" y="2"/>
                    <a:pt x="11" y="3"/>
                  </a:cubicBezTo>
                  <a:cubicBezTo>
                    <a:pt x="13" y="3"/>
                    <a:pt x="13" y="3"/>
                    <a:pt x="13" y="3"/>
                  </a:cubicBezTo>
                  <a:cubicBezTo>
                    <a:pt x="13" y="3"/>
                    <a:pt x="14" y="3"/>
                    <a:pt x="14" y="4"/>
                  </a:cubicBezTo>
                  <a:cubicBezTo>
                    <a:pt x="14" y="4"/>
                    <a:pt x="14" y="6"/>
                    <a:pt x="12" y="6"/>
                  </a:cubicBezTo>
                  <a:cubicBezTo>
                    <a:pt x="12" y="6"/>
                    <a:pt x="12" y="5"/>
                    <a:pt x="11" y="5"/>
                  </a:cubicBezTo>
                  <a:cubicBezTo>
                    <a:pt x="11" y="5"/>
                    <a:pt x="10" y="6"/>
                    <a:pt x="10" y="5"/>
                  </a:cubicBezTo>
                  <a:cubicBezTo>
                    <a:pt x="10" y="5"/>
                    <a:pt x="11" y="2"/>
                    <a:pt x="10" y="1"/>
                  </a:cubicBezTo>
                  <a:close/>
                  <a:moveTo>
                    <a:pt x="9" y="7"/>
                  </a:moveTo>
                  <a:cubicBezTo>
                    <a:pt x="10" y="7"/>
                    <a:pt x="10" y="9"/>
                    <a:pt x="10" y="9"/>
                  </a:cubicBezTo>
                  <a:cubicBezTo>
                    <a:pt x="10" y="11"/>
                    <a:pt x="9" y="10"/>
                    <a:pt x="9" y="10"/>
                  </a:cubicBezTo>
                  <a:cubicBezTo>
                    <a:pt x="9" y="9"/>
                    <a:pt x="9" y="7"/>
                    <a:pt x="9"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6" name="işḻîḑe">
              <a:extLst>
                <a:ext uri="{FF2B5EF4-FFF2-40B4-BE49-F238E27FC236}">
                  <a16:creationId xmlns:a16="http://schemas.microsoft.com/office/drawing/2014/main" id="{A255CA89-EB52-4D57-9E11-352E576E1D42}"/>
                </a:ext>
              </a:extLst>
            </p:cNvPr>
            <p:cNvSpPr/>
            <p:nvPr/>
          </p:nvSpPr>
          <p:spPr bwMode="auto">
            <a:xfrm>
              <a:off x="3902076" y="2949575"/>
              <a:ext cx="22225" cy="15875"/>
            </a:xfrm>
            <a:custGeom>
              <a:avLst/>
              <a:gdLst>
                <a:gd name="T0" fmla="*/ 6 w 7"/>
                <a:gd name="T1" fmla="*/ 0 h 5"/>
                <a:gd name="T2" fmla="*/ 7 w 7"/>
                <a:gd name="T3" fmla="*/ 2 h 5"/>
                <a:gd name="T4" fmla="*/ 4 w 7"/>
                <a:gd name="T5" fmla="*/ 5 h 5"/>
                <a:gd name="T6" fmla="*/ 0 w 7"/>
                <a:gd name="T7" fmla="*/ 2 h 5"/>
                <a:gd name="T8" fmla="*/ 2 w 7"/>
                <a:gd name="T9" fmla="*/ 0 h 5"/>
                <a:gd name="T10" fmla="*/ 6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6" y="0"/>
                  </a:moveTo>
                  <a:cubicBezTo>
                    <a:pt x="6" y="0"/>
                    <a:pt x="7" y="1"/>
                    <a:pt x="7" y="2"/>
                  </a:cubicBezTo>
                  <a:cubicBezTo>
                    <a:pt x="4" y="5"/>
                    <a:pt x="4" y="5"/>
                    <a:pt x="4" y="5"/>
                  </a:cubicBezTo>
                  <a:cubicBezTo>
                    <a:pt x="4" y="5"/>
                    <a:pt x="1" y="5"/>
                    <a:pt x="0" y="2"/>
                  </a:cubicBezTo>
                  <a:cubicBezTo>
                    <a:pt x="0" y="2"/>
                    <a:pt x="0" y="0"/>
                    <a:pt x="2" y="0"/>
                  </a:cubicBezTo>
                  <a:cubicBezTo>
                    <a:pt x="2" y="0"/>
                    <a:pt x="5" y="1"/>
                    <a:pt x="6"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7" name="íṡlïde">
              <a:extLst>
                <a:ext uri="{FF2B5EF4-FFF2-40B4-BE49-F238E27FC236}">
                  <a16:creationId xmlns:a16="http://schemas.microsoft.com/office/drawing/2014/main" id="{D9F8237A-EE2D-47A2-B2DB-4D756514E219}"/>
                </a:ext>
              </a:extLst>
            </p:cNvPr>
            <p:cNvSpPr/>
            <p:nvPr/>
          </p:nvSpPr>
          <p:spPr bwMode="auto">
            <a:xfrm>
              <a:off x="3881438" y="2962275"/>
              <a:ext cx="53975" cy="20638"/>
            </a:xfrm>
            <a:custGeom>
              <a:avLst/>
              <a:gdLst>
                <a:gd name="T0" fmla="*/ 1 w 16"/>
                <a:gd name="T1" fmla="*/ 3 h 6"/>
                <a:gd name="T2" fmla="*/ 9 w 16"/>
                <a:gd name="T3" fmla="*/ 2 h 6"/>
                <a:gd name="T4" fmla="*/ 14 w 16"/>
                <a:gd name="T5" fmla="*/ 1 h 6"/>
                <a:gd name="T6" fmla="*/ 15 w 16"/>
                <a:gd name="T7" fmla="*/ 1 h 6"/>
                <a:gd name="T8" fmla="*/ 15 w 16"/>
                <a:gd name="T9" fmla="*/ 3 h 6"/>
                <a:gd name="T10" fmla="*/ 4 w 16"/>
                <a:gd name="T11" fmla="*/ 5 h 6"/>
                <a:gd name="T12" fmla="*/ 3 w 16"/>
                <a:gd name="T13" fmla="*/ 6 h 6"/>
                <a:gd name="T14" fmla="*/ 2 w 16"/>
                <a:gd name="T15" fmla="*/ 5 h 6"/>
                <a:gd name="T16" fmla="*/ 0 w 16"/>
                <a:gd name="T17" fmla="*/ 4 h 6"/>
                <a:gd name="T18" fmla="*/ 1 w 1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 y="3"/>
                  </a:moveTo>
                  <a:cubicBezTo>
                    <a:pt x="9" y="2"/>
                    <a:pt x="9" y="2"/>
                    <a:pt x="9" y="2"/>
                  </a:cubicBezTo>
                  <a:cubicBezTo>
                    <a:pt x="9" y="2"/>
                    <a:pt x="13" y="1"/>
                    <a:pt x="14" y="1"/>
                  </a:cubicBezTo>
                  <a:cubicBezTo>
                    <a:pt x="14" y="1"/>
                    <a:pt x="15" y="0"/>
                    <a:pt x="15" y="1"/>
                  </a:cubicBezTo>
                  <a:cubicBezTo>
                    <a:pt x="15" y="1"/>
                    <a:pt x="16" y="3"/>
                    <a:pt x="15" y="3"/>
                  </a:cubicBezTo>
                  <a:cubicBezTo>
                    <a:pt x="15" y="3"/>
                    <a:pt x="4" y="5"/>
                    <a:pt x="4" y="5"/>
                  </a:cubicBezTo>
                  <a:cubicBezTo>
                    <a:pt x="4" y="5"/>
                    <a:pt x="3" y="5"/>
                    <a:pt x="3" y="6"/>
                  </a:cubicBezTo>
                  <a:cubicBezTo>
                    <a:pt x="3" y="6"/>
                    <a:pt x="2" y="6"/>
                    <a:pt x="2" y="5"/>
                  </a:cubicBezTo>
                  <a:cubicBezTo>
                    <a:pt x="2" y="5"/>
                    <a:pt x="0" y="5"/>
                    <a:pt x="0" y="4"/>
                  </a:cubicBezTo>
                  <a:cubicBezTo>
                    <a:pt x="0" y="4"/>
                    <a:pt x="0" y="3"/>
                    <a:pt x="1"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8" name="ïŝlîďê">
              <a:extLst>
                <a:ext uri="{FF2B5EF4-FFF2-40B4-BE49-F238E27FC236}">
                  <a16:creationId xmlns:a16="http://schemas.microsoft.com/office/drawing/2014/main" id="{3C321497-1892-4B27-B9DA-D79AFA6E4E9A}"/>
                </a:ext>
              </a:extLst>
            </p:cNvPr>
            <p:cNvSpPr/>
            <p:nvPr/>
          </p:nvSpPr>
          <p:spPr bwMode="auto">
            <a:xfrm>
              <a:off x="3871913" y="2979738"/>
              <a:ext cx="60325" cy="58738"/>
            </a:xfrm>
            <a:custGeom>
              <a:avLst/>
              <a:gdLst>
                <a:gd name="T0" fmla="*/ 8 w 18"/>
                <a:gd name="T1" fmla="*/ 2 h 18"/>
                <a:gd name="T2" fmla="*/ 11 w 18"/>
                <a:gd name="T3" fmla="*/ 2 h 18"/>
                <a:gd name="T4" fmla="*/ 14 w 18"/>
                <a:gd name="T5" fmla="*/ 2 h 18"/>
                <a:gd name="T6" fmla="*/ 13 w 18"/>
                <a:gd name="T7" fmla="*/ 3 h 18"/>
                <a:gd name="T8" fmla="*/ 13 w 18"/>
                <a:gd name="T9" fmla="*/ 3 h 18"/>
                <a:gd name="T10" fmla="*/ 12 w 18"/>
                <a:gd name="T11" fmla="*/ 6 h 18"/>
                <a:gd name="T12" fmla="*/ 12 w 18"/>
                <a:gd name="T13" fmla="*/ 12 h 18"/>
                <a:gd name="T14" fmla="*/ 16 w 18"/>
                <a:gd name="T15" fmla="*/ 12 h 18"/>
                <a:gd name="T16" fmla="*/ 17 w 18"/>
                <a:gd name="T17" fmla="*/ 10 h 18"/>
                <a:gd name="T18" fmla="*/ 18 w 18"/>
                <a:gd name="T19" fmla="*/ 11 h 18"/>
                <a:gd name="T20" fmla="*/ 18 w 18"/>
                <a:gd name="T21" fmla="*/ 15 h 18"/>
                <a:gd name="T22" fmla="*/ 13 w 18"/>
                <a:gd name="T23" fmla="*/ 16 h 18"/>
                <a:gd name="T24" fmla="*/ 9 w 18"/>
                <a:gd name="T25" fmla="*/ 10 h 18"/>
                <a:gd name="T26" fmla="*/ 10 w 18"/>
                <a:gd name="T27" fmla="*/ 6 h 18"/>
                <a:gd name="T28" fmla="*/ 9 w 18"/>
                <a:gd name="T29" fmla="*/ 4 h 18"/>
                <a:gd name="T30" fmla="*/ 8 w 18"/>
                <a:gd name="T31" fmla="*/ 6 h 18"/>
                <a:gd name="T32" fmla="*/ 2 w 18"/>
                <a:gd name="T33" fmla="*/ 12 h 18"/>
                <a:gd name="T34" fmla="*/ 0 w 18"/>
                <a:gd name="T35" fmla="*/ 11 h 18"/>
                <a:gd name="T36" fmla="*/ 2 w 18"/>
                <a:gd name="T37" fmla="*/ 11 h 18"/>
                <a:gd name="T38" fmla="*/ 5 w 18"/>
                <a:gd name="T39" fmla="*/ 5 h 18"/>
                <a:gd name="T40" fmla="*/ 5 w 18"/>
                <a:gd name="T41" fmla="*/ 3 h 18"/>
                <a:gd name="T42" fmla="*/ 8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2"/>
                  </a:moveTo>
                  <a:cubicBezTo>
                    <a:pt x="8" y="2"/>
                    <a:pt x="10" y="4"/>
                    <a:pt x="11" y="2"/>
                  </a:cubicBezTo>
                  <a:cubicBezTo>
                    <a:pt x="11" y="2"/>
                    <a:pt x="13" y="0"/>
                    <a:pt x="14" y="2"/>
                  </a:cubicBezTo>
                  <a:cubicBezTo>
                    <a:pt x="14" y="2"/>
                    <a:pt x="14" y="3"/>
                    <a:pt x="13" y="3"/>
                  </a:cubicBezTo>
                  <a:cubicBezTo>
                    <a:pt x="13" y="3"/>
                    <a:pt x="13" y="3"/>
                    <a:pt x="13" y="3"/>
                  </a:cubicBezTo>
                  <a:cubicBezTo>
                    <a:pt x="12" y="4"/>
                    <a:pt x="12" y="4"/>
                    <a:pt x="12" y="6"/>
                  </a:cubicBezTo>
                  <a:cubicBezTo>
                    <a:pt x="12" y="6"/>
                    <a:pt x="10" y="11"/>
                    <a:pt x="12" y="12"/>
                  </a:cubicBezTo>
                  <a:cubicBezTo>
                    <a:pt x="12" y="12"/>
                    <a:pt x="14" y="14"/>
                    <a:pt x="16" y="12"/>
                  </a:cubicBezTo>
                  <a:cubicBezTo>
                    <a:pt x="17" y="10"/>
                    <a:pt x="17" y="10"/>
                    <a:pt x="17" y="10"/>
                  </a:cubicBezTo>
                  <a:cubicBezTo>
                    <a:pt x="17" y="10"/>
                    <a:pt x="17" y="10"/>
                    <a:pt x="18" y="11"/>
                  </a:cubicBezTo>
                  <a:cubicBezTo>
                    <a:pt x="18" y="15"/>
                    <a:pt x="18" y="15"/>
                    <a:pt x="18" y="15"/>
                  </a:cubicBezTo>
                  <a:cubicBezTo>
                    <a:pt x="18" y="15"/>
                    <a:pt x="16" y="18"/>
                    <a:pt x="13" y="16"/>
                  </a:cubicBezTo>
                  <a:cubicBezTo>
                    <a:pt x="13" y="16"/>
                    <a:pt x="9" y="14"/>
                    <a:pt x="9" y="10"/>
                  </a:cubicBezTo>
                  <a:cubicBezTo>
                    <a:pt x="10" y="6"/>
                    <a:pt x="10" y="6"/>
                    <a:pt x="10" y="6"/>
                  </a:cubicBezTo>
                  <a:cubicBezTo>
                    <a:pt x="10" y="6"/>
                    <a:pt x="11" y="4"/>
                    <a:pt x="9" y="4"/>
                  </a:cubicBezTo>
                  <a:cubicBezTo>
                    <a:pt x="9" y="4"/>
                    <a:pt x="8" y="4"/>
                    <a:pt x="8" y="6"/>
                  </a:cubicBezTo>
                  <a:cubicBezTo>
                    <a:pt x="8" y="6"/>
                    <a:pt x="5" y="12"/>
                    <a:pt x="2" y="12"/>
                  </a:cubicBezTo>
                  <a:cubicBezTo>
                    <a:pt x="2" y="12"/>
                    <a:pt x="0" y="13"/>
                    <a:pt x="0" y="11"/>
                  </a:cubicBezTo>
                  <a:cubicBezTo>
                    <a:pt x="0" y="11"/>
                    <a:pt x="0" y="11"/>
                    <a:pt x="2" y="11"/>
                  </a:cubicBezTo>
                  <a:cubicBezTo>
                    <a:pt x="2" y="11"/>
                    <a:pt x="5" y="9"/>
                    <a:pt x="5" y="5"/>
                  </a:cubicBezTo>
                  <a:cubicBezTo>
                    <a:pt x="5" y="5"/>
                    <a:pt x="5" y="3"/>
                    <a:pt x="5" y="3"/>
                  </a:cubicBezTo>
                  <a:cubicBezTo>
                    <a:pt x="5" y="3"/>
                    <a:pt x="5"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9" name="îSlîde">
              <a:extLst>
                <a:ext uri="{FF2B5EF4-FFF2-40B4-BE49-F238E27FC236}">
                  <a16:creationId xmlns:a16="http://schemas.microsoft.com/office/drawing/2014/main" id="{BD12AAD5-1576-4BDF-BE5E-3E8F456CC743}"/>
                </a:ext>
              </a:extLst>
            </p:cNvPr>
            <p:cNvSpPr/>
            <p:nvPr/>
          </p:nvSpPr>
          <p:spPr bwMode="auto">
            <a:xfrm>
              <a:off x="3967163" y="2995613"/>
              <a:ext cx="106363" cy="112713"/>
            </a:xfrm>
            <a:custGeom>
              <a:avLst/>
              <a:gdLst>
                <a:gd name="T0" fmla="*/ 18 w 32"/>
                <a:gd name="T1" fmla="*/ 0 h 34"/>
                <a:gd name="T2" fmla="*/ 29 w 32"/>
                <a:gd name="T3" fmla="*/ 3 h 34"/>
                <a:gd name="T4" fmla="*/ 31 w 32"/>
                <a:gd name="T5" fmla="*/ 6 h 34"/>
                <a:gd name="T6" fmla="*/ 26 w 32"/>
                <a:gd name="T7" fmla="*/ 8 h 34"/>
                <a:gd name="T8" fmla="*/ 23 w 32"/>
                <a:gd name="T9" fmla="*/ 8 h 34"/>
                <a:gd name="T10" fmla="*/ 24 w 32"/>
                <a:gd name="T11" fmla="*/ 10 h 34"/>
                <a:gd name="T12" fmla="*/ 26 w 32"/>
                <a:gd name="T13" fmla="*/ 11 h 34"/>
                <a:gd name="T14" fmla="*/ 29 w 32"/>
                <a:gd name="T15" fmla="*/ 14 h 34"/>
                <a:gd name="T16" fmla="*/ 24 w 32"/>
                <a:gd name="T17" fmla="*/ 14 h 34"/>
                <a:gd name="T18" fmla="*/ 20 w 32"/>
                <a:gd name="T19" fmla="*/ 15 h 34"/>
                <a:gd name="T20" fmla="*/ 20 w 32"/>
                <a:gd name="T21" fmla="*/ 16 h 34"/>
                <a:gd name="T22" fmla="*/ 20 w 32"/>
                <a:gd name="T23" fmla="*/ 17 h 34"/>
                <a:gd name="T24" fmla="*/ 31 w 32"/>
                <a:gd name="T25" fmla="*/ 33 h 34"/>
                <a:gd name="T26" fmla="*/ 30 w 32"/>
                <a:gd name="T27" fmla="*/ 34 h 34"/>
                <a:gd name="T28" fmla="*/ 20 w 32"/>
                <a:gd name="T29" fmla="*/ 27 h 34"/>
                <a:gd name="T30" fmla="*/ 16 w 32"/>
                <a:gd name="T31" fmla="*/ 17 h 34"/>
                <a:gd name="T32" fmla="*/ 14 w 32"/>
                <a:gd name="T33" fmla="*/ 17 h 34"/>
                <a:gd name="T34" fmla="*/ 6 w 32"/>
                <a:gd name="T35" fmla="*/ 19 h 34"/>
                <a:gd name="T36" fmla="*/ 1 w 32"/>
                <a:gd name="T37" fmla="*/ 15 h 34"/>
                <a:gd name="T38" fmla="*/ 3 w 32"/>
                <a:gd name="T39" fmla="*/ 15 h 34"/>
                <a:gd name="T40" fmla="*/ 12 w 32"/>
                <a:gd name="T41" fmla="*/ 14 h 34"/>
                <a:gd name="T42" fmla="*/ 10 w 32"/>
                <a:gd name="T43" fmla="*/ 10 h 34"/>
                <a:gd name="T44" fmla="*/ 11 w 32"/>
                <a:gd name="T45" fmla="*/ 8 h 34"/>
                <a:gd name="T46" fmla="*/ 14 w 32"/>
                <a:gd name="T47" fmla="*/ 8 h 34"/>
                <a:gd name="T48" fmla="*/ 18 w 32"/>
                <a:gd name="T49" fmla="*/ 8 h 34"/>
                <a:gd name="T50" fmla="*/ 17 w 32"/>
                <a:gd name="T51" fmla="*/ 3 h 34"/>
                <a:gd name="T52" fmla="*/ 17 w 32"/>
                <a:gd name="T53" fmla="*/ 1 h 34"/>
                <a:gd name="T54" fmla="*/ 18 w 32"/>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4">
                  <a:moveTo>
                    <a:pt x="18" y="0"/>
                  </a:moveTo>
                  <a:cubicBezTo>
                    <a:pt x="18" y="0"/>
                    <a:pt x="26" y="3"/>
                    <a:pt x="29" y="3"/>
                  </a:cubicBezTo>
                  <a:cubicBezTo>
                    <a:pt x="29" y="3"/>
                    <a:pt x="32" y="3"/>
                    <a:pt x="31" y="6"/>
                  </a:cubicBezTo>
                  <a:cubicBezTo>
                    <a:pt x="31" y="6"/>
                    <a:pt x="29" y="8"/>
                    <a:pt x="26" y="8"/>
                  </a:cubicBezTo>
                  <a:cubicBezTo>
                    <a:pt x="26" y="8"/>
                    <a:pt x="24" y="7"/>
                    <a:pt x="23" y="8"/>
                  </a:cubicBezTo>
                  <a:cubicBezTo>
                    <a:pt x="23" y="8"/>
                    <a:pt x="22" y="9"/>
                    <a:pt x="24" y="10"/>
                  </a:cubicBezTo>
                  <a:cubicBezTo>
                    <a:pt x="24" y="10"/>
                    <a:pt x="25" y="11"/>
                    <a:pt x="26" y="11"/>
                  </a:cubicBezTo>
                  <a:cubicBezTo>
                    <a:pt x="26" y="11"/>
                    <a:pt x="29" y="12"/>
                    <a:pt x="29" y="14"/>
                  </a:cubicBezTo>
                  <a:cubicBezTo>
                    <a:pt x="29" y="14"/>
                    <a:pt x="28" y="15"/>
                    <a:pt x="24" y="14"/>
                  </a:cubicBezTo>
                  <a:cubicBezTo>
                    <a:pt x="24" y="14"/>
                    <a:pt x="21" y="13"/>
                    <a:pt x="20" y="15"/>
                  </a:cubicBezTo>
                  <a:cubicBezTo>
                    <a:pt x="20" y="15"/>
                    <a:pt x="20" y="15"/>
                    <a:pt x="20" y="16"/>
                  </a:cubicBezTo>
                  <a:cubicBezTo>
                    <a:pt x="20" y="16"/>
                    <a:pt x="20" y="16"/>
                    <a:pt x="20" y="17"/>
                  </a:cubicBezTo>
                  <a:cubicBezTo>
                    <a:pt x="20" y="17"/>
                    <a:pt x="25" y="30"/>
                    <a:pt x="31" y="33"/>
                  </a:cubicBezTo>
                  <a:cubicBezTo>
                    <a:pt x="31" y="33"/>
                    <a:pt x="32" y="34"/>
                    <a:pt x="30" y="34"/>
                  </a:cubicBezTo>
                  <a:cubicBezTo>
                    <a:pt x="30" y="34"/>
                    <a:pt x="22" y="34"/>
                    <a:pt x="20" y="27"/>
                  </a:cubicBezTo>
                  <a:cubicBezTo>
                    <a:pt x="16" y="17"/>
                    <a:pt x="16" y="17"/>
                    <a:pt x="16" y="17"/>
                  </a:cubicBezTo>
                  <a:cubicBezTo>
                    <a:pt x="16" y="17"/>
                    <a:pt x="15" y="16"/>
                    <a:pt x="14" y="17"/>
                  </a:cubicBezTo>
                  <a:cubicBezTo>
                    <a:pt x="14" y="17"/>
                    <a:pt x="10" y="20"/>
                    <a:pt x="6" y="19"/>
                  </a:cubicBezTo>
                  <a:cubicBezTo>
                    <a:pt x="6" y="19"/>
                    <a:pt x="0" y="17"/>
                    <a:pt x="1" y="15"/>
                  </a:cubicBezTo>
                  <a:cubicBezTo>
                    <a:pt x="1" y="15"/>
                    <a:pt x="1" y="14"/>
                    <a:pt x="3" y="15"/>
                  </a:cubicBezTo>
                  <a:cubicBezTo>
                    <a:pt x="3" y="15"/>
                    <a:pt x="9" y="18"/>
                    <a:pt x="12" y="14"/>
                  </a:cubicBezTo>
                  <a:cubicBezTo>
                    <a:pt x="12" y="14"/>
                    <a:pt x="12" y="12"/>
                    <a:pt x="10" y="10"/>
                  </a:cubicBezTo>
                  <a:cubicBezTo>
                    <a:pt x="10" y="10"/>
                    <a:pt x="9" y="10"/>
                    <a:pt x="11" y="8"/>
                  </a:cubicBezTo>
                  <a:cubicBezTo>
                    <a:pt x="11" y="8"/>
                    <a:pt x="12" y="7"/>
                    <a:pt x="14" y="8"/>
                  </a:cubicBezTo>
                  <a:cubicBezTo>
                    <a:pt x="14" y="8"/>
                    <a:pt x="17" y="10"/>
                    <a:pt x="18" y="8"/>
                  </a:cubicBezTo>
                  <a:cubicBezTo>
                    <a:pt x="18" y="8"/>
                    <a:pt x="18" y="4"/>
                    <a:pt x="17" y="3"/>
                  </a:cubicBezTo>
                  <a:cubicBezTo>
                    <a:pt x="17" y="3"/>
                    <a:pt x="16" y="3"/>
                    <a:pt x="17" y="1"/>
                  </a:cubicBezTo>
                  <a:cubicBezTo>
                    <a:pt x="17"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0" name="îṩļiďê">
              <a:extLst>
                <a:ext uri="{FF2B5EF4-FFF2-40B4-BE49-F238E27FC236}">
                  <a16:creationId xmlns:a16="http://schemas.microsoft.com/office/drawing/2014/main" id="{A00A8FC4-9714-4DED-A5DB-3B17F9DD13C0}"/>
                </a:ext>
              </a:extLst>
            </p:cNvPr>
            <p:cNvSpPr/>
            <p:nvPr/>
          </p:nvSpPr>
          <p:spPr bwMode="auto">
            <a:xfrm>
              <a:off x="4103688" y="3098800"/>
              <a:ext cx="95250" cy="115888"/>
            </a:xfrm>
            <a:custGeom>
              <a:avLst/>
              <a:gdLst>
                <a:gd name="T0" fmla="*/ 27 w 29"/>
                <a:gd name="T1" fmla="*/ 2 h 35"/>
                <a:gd name="T2" fmla="*/ 23 w 29"/>
                <a:gd name="T3" fmla="*/ 2 h 35"/>
                <a:gd name="T4" fmla="*/ 22 w 29"/>
                <a:gd name="T5" fmla="*/ 4 h 35"/>
                <a:gd name="T6" fmla="*/ 18 w 29"/>
                <a:gd name="T7" fmla="*/ 7 h 35"/>
                <a:gd name="T8" fmla="*/ 13 w 29"/>
                <a:gd name="T9" fmla="*/ 3 h 35"/>
                <a:gd name="T10" fmla="*/ 9 w 29"/>
                <a:gd name="T11" fmla="*/ 2 h 35"/>
                <a:gd name="T12" fmla="*/ 10 w 29"/>
                <a:gd name="T13" fmla="*/ 5 h 35"/>
                <a:gd name="T14" fmla="*/ 13 w 29"/>
                <a:gd name="T15" fmla="*/ 11 h 35"/>
                <a:gd name="T16" fmla="*/ 5 w 29"/>
                <a:gd name="T17" fmla="*/ 11 h 35"/>
                <a:gd name="T18" fmla="*/ 1 w 29"/>
                <a:gd name="T19" fmla="*/ 9 h 35"/>
                <a:gd name="T20" fmla="*/ 7 w 29"/>
                <a:gd name="T21" fmla="*/ 15 h 35"/>
                <a:gd name="T22" fmla="*/ 12 w 29"/>
                <a:gd name="T23" fmla="*/ 14 h 35"/>
                <a:gd name="T24" fmla="*/ 14 w 29"/>
                <a:gd name="T25" fmla="*/ 16 h 35"/>
                <a:gd name="T26" fmla="*/ 13 w 29"/>
                <a:gd name="T27" fmla="*/ 26 h 35"/>
                <a:gd name="T28" fmla="*/ 15 w 29"/>
                <a:gd name="T29" fmla="*/ 29 h 35"/>
                <a:gd name="T30" fmla="*/ 20 w 29"/>
                <a:gd name="T31" fmla="*/ 32 h 35"/>
                <a:gd name="T32" fmla="*/ 19 w 29"/>
                <a:gd name="T33" fmla="*/ 26 h 35"/>
                <a:gd name="T34" fmla="*/ 18 w 29"/>
                <a:gd name="T35" fmla="*/ 18 h 35"/>
                <a:gd name="T36" fmla="*/ 20 w 29"/>
                <a:gd name="T37" fmla="*/ 13 h 35"/>
                <a:gd name="T38" fmla="*/ 24 w 29"/>
                <a:gd name="T39" fmla="*/ 15 h 35"/>
                <a:gd name="T40" fmla="*/ 27 w 29"/>
                <a:gd name="T41" fmla="*/ 16 h 35"/>
                <a:gd name="T42" fmla="*/ 28 w 29"/>
                <a:gd name="T43" fmla="*/ 13 h 35"/>
                <a:gd name="T44" fmla="*/ 26 w 29"/>
                <a:gd name="T45" fmla="*/ 12 h 35"/>
                <a:gd name="T46" fmla="*/ 23 w 29"/>
                <a:gd name="T47" fmla="*/ 9 h 35"/>
                <a:gd name="T48" fmla="*/ 25 w 29"/>
                <a:gd name="T49" fmla="*/ 8 h 35"/>
                <a:gd name="T50" fmla="*/ 28 w 29"/>
                <a:gd name="T51" fmla="*/ 5 h 35"/>
                <a:gd name="T52" fmla="*/ 27 w 29"/>
                <a:gd name="T53" fmla="*/ 3 h 35"/>
                <a:gd name="T54" fmla="*/ 27 w 29"/>
                <a:gd name="T5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35">
                  <a:moveTo>
                    <a:pt x="27" y="2"/>
                  </a:moveTo>
                  <a:cubicBezTo>
                    <a:pt x="27" y="2"/>
                    <a:pt x="24" y="0"/>
                    <a:pt x="23" y="2"/>
                  </a:cubicBezTo>
                  <a:cubicBezTo>
                    <a:pt x="23" y="2"/>
                    <a:pt x="22" y="3"/>
                    <a:pt x="22" y="4"/>
                  </a:cubicBezTo>
                  <a:cubicBezTo>
                    <a:pt x="22" y="4"/>
                    <a:pt x="20" y="8"/>
                    <a:pt x="18" y="7"/>
                  </a:cubicBezTo>
                  <a:cubicBezTo>
                    <a:pt x="18" y="7"/>
                    <a:pt x="14" y="5"/>
                    <a:pt x="13" y="3"/>
                  </a:cubicBezTo>
                  <a:cubicBezTo>
                    <a:pt x="13" y="3"/>
                    <a:pt x="11" y="0"/>
                    <a:pt x="9" y="2"/>
                  </a:cubicBezTo>
                  <a:cubicBezTo>
                    <a:pt x="9" y="2"/>
                    <a:pt x="7" y="3"/>
                    <a:pt x="10" y="5"/>
                  </a:cubicBezTo>
                  <a:cubicBezTo>
                    <a:pt x="10" y="5"/>
                    <a:pt x="15" y="9"/>
                    <a:pt x="13" y="11"/>
                  </a:cubicBezTo>
                  <a:cubicBezTo>
                    <a:pt x="13" y="11"/>
                    <a:pt x="10" y="14"/>
                    <a:pt x="5" y="11"/>
                  </a:cubicBezTo>
                  <a:cubicBezTo>
                    <a:pt x="5" y="11"/>
                    <a:pt x="2" y="8"/>
                    <a:pt x="1" y="9"/>
                  </a:cubicBezTo>
                  <a:cubicBezTo>
                    <a:pt x="1" y="9"/>
                    <a:pt x="0" y="14"/>
                    <a:pt x="7" y="15"/>
                  </a:cubicBezTo>
                  <a:cubicBezTo>
                    <a:pt x="7" y="15"/>
                    <a:pt x="11" y="15"/>
                    <a:pt x="12" y="14"/>
                  </a:cubicBezTo>
                  <a:cubicBezTo>
                    <a:pt x="12" y="14"/>
                    <a:pt x="14" y="13"/>
                    <a:pt x="14" y="16"/>
                  </a:cubicBezTo>
                  <a:cubicBezTo>
                    <a:pt x="13" y="26"/>
                    <a:pt x="13" y="26"/>
                    <a:pt x="13" y="26"/>
                  </a:cubicBezTo>
                  <a:cubicBezTo>
                    <a:pt x="13" y="26"/>
                    <a:pt x="13" y="27"/>
                    <a:pt x="15" y="29"/>
                  </a:cubicBezTo>
                  <a:cubicBezTo>
                    <a:pt x="15" y="29"/>
                    <a:pt x="18" y="35"/>
                    <a:pt x="20" y="32"/>
                  </a:cubicBezTo>
                  <a:cubicBezTo>
                    <a:pt x="20" y="32"/>
                    <a:pt x="19" y="30"/>
                    <a:pt x="19" y="26"/>
                  </a:cubicBezTo>
                  <a:cubicBezTo>
                    <a:pt x="19" y="26"/>
                    <a:pt x="18" y="18"/>
                    <a:pt x="18" y="18"/>
                  </a:cubicBezTo>
                  <a:cubicBezTo>
                    <a:pt x="18" y="18"/>
                    <a:pt x="18" y="14"/>
                    <a:pt x="20" y="13"/>
                  </a:cubicBezTo>
                  <a:cubicBezTo>
                    <a:pt x="20" y="13"/>
                    <a:pt x="22" y="13"/>
                    <a:pt x="24" y="15"/>
                  </a:cubicBezTo>
                  <a:cubicBezTo>
                    <a:pt x="24" y="15"/>
                    <a:pt x="27" y="17"/>
                    <a:pt x="27" y="16"/>
                  </a:cubicBezTo>
                  <a:cubicBezTo>
                    <a:pt x="27" y="16"/>
                    <a:pt x="27" y="14"/>
                    <a:pt x="28" y="13"/>
                  </a:cubicBezTo>
                  <a:cubicBezTo>
                    <a:pt x="28" y="13"/>
                    <a:pt x="28" y="13"/>
                    <a:pt x="26" y="12"/>
                  </a:cubicBezTo>
                  <a:cubicBezTo>
                    <a:pt x="26" y="12"/>
                    <a:pt x="22" y="11"/>
                    <a:pt x="23" y="9"/>
                  </a:cubicBezTo>
                  <a:cubicBezTo>
                    <a:pt x="23" y="9"/>
                    <a:pt x="24" y="8"/>
                    <a:pt x="25" y="8"/>
                  </a:cubicBezTo>
                  <a:cubicBezTo>
                    <a:pt x="25" y="8"/>
                    <a:pt x="29" y="8"/>
                    <a:pt x="28" y="5"/>
                  </a:cubicBezTo>
                  <a:cubicBezTo>
                    <a:pt x="28" y="5"/>
                    <a:pt x="27" y="4"/>
                    <a:pt x="27" y="3"/>
                  </a:cubicBezTo>
                  <a:lnTo>
                    <a:pt x="27" y="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1" name="îśḷíḑê">
              <a:extLst>
                <a:ext uri="{FF2B5EF4-FFF2-40B4-BE49-F238E27FC236}">
                  <a16:creationId xmlns:a16="http://schemas.microsoft.com/office/drawing/2014/main" id="{5DE797F3-B1C4-4691-BAEF-BD7C322AC6EC}"/>
                </a:ext>
              </a:extLst>
            </p:cNvPr>
            <p:cNvSpPr/>
            <p:nvPr/>
          </p:nvSpPr>
          <p:spPr bwMode="auto">
            <a:xfrm>
              <a:off x="4208463" y="3235325"/>
              <a:ext cx="95250" cy="88900"/>
            </a:xfrm>
            <a:custGeom>
              <a:avLst/>
              <a:gdLst>
                <a:gd name="T0" fmla="*/ 18 w 29"/>
                <a:gd name="T1" fmla="*/ 0 h 27"/>
                <a:gd name="T2" fmla="*/ 14 w 29"/>
                <a:gd name="T3" fmla="*/ 4 h 27"/>
                <a:gd name="T4" fmla="*/ 9 w 29"/>
                <a:gd name="T5" fmla="*/ 5 h 27"/>
                <a:gd name="T6" fmla="*/ 10 w 29"/>
                <a:gd name="T7" fmla="*/ 7 h 27"/>
                <a:gd name="T8" fmla="*/ 17 w 29"/>
                <a:gd name="T9" fmla="*/ 5 h 27"/>
                <a:gd name="T10" fmla="*/ 20 w 29"/>
                <a:gd name="T11" fmla="*/ 5 h 27"/>
                <a:gd name="T12" fmla="*/ 18 w 29"/>
                <a:gd name="T13" fmla="*/ 7 h 27"/>
                <a:gd name="T14" fmla="*/ 14 w 29"/>
                <a:gd name="T15" fmla="*/ 8 h 27"/>
                <a:gd name="T16" fmla="*/ 11 w 29"/>
                <a:gd name="T17" fmla="*/ 8 h 27"/>
                <a:gd name="T18" fmla="*/ 11 w 29"/>
                <a:gd name="T19" fmla="*/ 9 h 27"/>
                <a:gd name="T20" fmla="*/ 14 w 29"/>
                <a:gd name="T21" fmla="*/ 10 h 27"/>
                <a:gd name="T22" fmla="*/ 15 w 29"/>
                <a:gd name="T23" fmla="*/ 10 h 27"/>
                <a:gd name="T24" fmla="*/ 16 w 29"/>
                <a:gd name="T25" fmla="*/ 11 h 27"/>
                <a:gd name="T26" fmla="*/ 16 w 29"/>
                <a:gd name="T27" fmla="*/ 10 h 27"/>
                <a:gd name="T28" fmla="*/ 17 w 29"/>
                <a:gd name="T29" fmla="*/ 9 h 27"/>
                <a:gd name="T30" fmla="*/ 19 w 29"/>
                <a:gd name="T31" fmla="*/ 8 h 27"/>
                <a:gd name="T32" fmla="*/ 20 w 29"/>
                <a:gd name="T33" fmla="*/ 9 h 27"/>
                <a:gd name="T34" fmla="*/ 22 w 29"/>
                <a:gd name="T35" fmla="*/ 10 h 27"/>
                <a:gd name="T36" fmla="*/ 25 w 29"/>
                <a:gd name="T37" fmla="*/ 11 h 27"/>
                <a:gd name="T38" fmla="*/ 23 w 29"/>
                <a:gd name="T39" fmla="*/ 14 h 27"/>
                <a:gd name="T40" fmla="*/ 21 w 29"/>
                <a:gd name="T41" fmla="*/ 13 h 27"/>
                <a:gd name="T42" fmla="*/ 20 w 29"/>
                <a:gd name="T43" fmla="*/ 12 h 27"/>
                <a:gd name="T44" fmla="*/ 19 w 29"/>
                <a:gd name="T45" fmla="*/ 13 h 27"/>
                <a:gd name="T46" fmla="*/ 18 w 29"/>
                <a:gd name="T47" fmla="*/ 14 h 27"/>
                <a:gd name="T48" fmla="*/ 13 w 29"/>
                <a:gd name="T49" fmla="*/ 14 h 27"/>
                <a:gd name="T50" fmla="*/ 14 w 29"/>
                <a:gd name="T51" fmla="*/ 16 h 27"/>
                <a:gd name="T52" fmla="*/ 16 w 29"/>
                <a:gd name="T53" fmla="*/ 15 h 27"/>
                <a:gd name="T54" fmla="*/ 18 w 29"/>
                <a:gd name="T55" fmla="*/ 17 h 27"/>
                <a:gd name="T56" fmla="*/ 19 w 29"/>
                <a:gd name="T57" fmla="*/ 14 h 27"/>
                <a:gd name="T58" fmla="*/ 20 w 29"/>
                <a:gd name="T59" fmla="*/ 14 h 27"/>
                <a:gd name="T60" fmla="*/ 22 w 29"/>
                <a:gd name="T61" fmla="*/ 17 h 27"/>
                <a:gd name="T62" fmla="*/ 24 w 29"/>
                <a:gd name="T63" fmla="*/ 16 h 27"/>
                <a:gd name="T64" fmla="*/ 25 w 29"/>
                <a:gd name="T65" fmla="*/ 16 h 27"/>
                <a:gd name="T66" fmla="*/ 27 w 29"/>
                <a:gd name="T67" fmla="*/ 18 h 27"/>
                <a:gd name="T68" fmla="*/ 28 w 29"/>
                <a:gd name="T69" fmla="*/ 19 h 27"/>
                <a:gd name="T70" fmla="*/ 27 w 29"/>
                <a:gd name="T71" fmla="*/ 22 h 27"/>
                <a:gd name="T72" fmla="*/ 24 w 29"/>
                <a:gd name="T73" fmla="*/ 21 h 27"/>
                <a:gd name="T74" fmla="*/ 22 w 29"/>
                <a:gd name="T75" fmla="*/ 20 h 27"/>
                <a:gd name="T76" fmla="*/ 17 w 29"/>
                <a:gd name="T77" fmla="*/ 19 h 27"/>
                <a:gd name="T78" fmla="*/ 15 w 29"/>
                <a:gd name="T79" fmla="*/ 20 h 27"/>
                <a:gd name="T80" fmla="*/ 17 w 29"/>
                <a:gd name="T81" fmla="*/ 24 h 27"/>
                <a:gd name="T82" fmla="*/ 17 w 29"/>
                <a:gd name="T83" fmla="*/ 26 h 27"/>
                <a:gd name="T84" fmla="*/ 16 w 29"/>
                <a:gd name="T85" fmla="*/ 27 h 27"/>
                <a:gd name="T86" fmla="*/ 14 w 29"/>
                <a:gd name="T87" fmla="*/ 27 h 27"/>
                <a:gd name="T88" fmla="*/ 12 w 29"/>
                <a:gd name="T89" fmla="*/ 19 h 27"/>
                <a:gd name="T90" fmla="*/ 13 w 29"/>
                <a:gd name="T91" fmla="*/ 16 h 27"/>
                <a:gd name="T92" fmla="*/ 12 w 29"/>
                <a:gd name="T93" fmla="*/ 15 h 27"/>
                <a:gd name="T94" fmla="*/ 11 w 29"/>
                <a:gd name="T95" fmla="*/ 12 h 27"/>
                <a:gd name="T96" fmla="*/ 8 w 29"/>
                <a:gd name="T97" fmla="*/ 9 h 27"/>
                <a:gd name="T98" fmla="*/ 6 w 29"/>
                <a:gd name="T99" fmla="*/ 6 h 27"/>
                <a:gd name="T100" fmla="*/ 3 w 29"/>
                <a:gd name="T101" fmla="*/ 4 h 27"/>
                <a:gd name="T102" fmla="*/ 2 w 29"/>
                <a:gd name="T103" fmla="*/ 1 h 27"/>
                <a:gd name="T104" fmla="*/ 8 w 29"/>
                <a:gd name="T105" fmla="*/ 1 h 27"/>
                <a:gd name="T106" fmla="*/ 8 w 29"/>
                <a:gd name="T107" fmla="*/ 3 h 27"/>
                <a:gd name="T108" fmla="*/ 8 w 29"/>
                <a:gd name="T109" fmla="*/ 4 h 27"/>
                <a:gd name="T110" fmla="*/ 8 w 29"/>
                <a:gd name="T111" fmla="*/ 4 h 27"/>
                <a:gd name="T112" fmla="*/ 9 w 29"/>
                <a:gd name="T113" fmla="*/ 4 h 27"/>
                <a:gd name="T114" fmla="*/ 11 w 29"/>
                <a:gd name="T115" fmla="*/ 3 h 27"/>
                <a:gd name="T116" fmla="*/ 13 w 29"/>
                <a:gd name="T117" fmla="*/ 2 h 27"/>
                <a:gd name="T118" fmla="*/ 14 w 29"/>
                <a:gd name="T119" fmla="*/ 2 h 27"/>
                <a:gd name="T120" fmla="*/ 15 w 29"/>
                <a:gd name="T121" fmla="*/ 1 h 27"/>
                <a:gd name="T122" fmla="*/ 18 w 29"/>
                <a:gd name="T1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27">
                  <a:moveTo>
                    <a:pt x="18" y="0"/>
                  </a:moveTo>
                  <a:cubicBezTo>
                    <a:pt x="18" y="0"/>
                    <a:pt x="18" y="3"/>
                    <a:pt x="14" y="4"/>
                  </a:cubicBezTo>
                  <a:cubicBezTo>
                    <a:pt x="9" y="5"/>
                    <a:pt x="9" y="5"/>
                    <a:pt x="9" y="5"/>
                  </a:cubicBezTo>
                  <a:cubicBezTo>
                    <a:pt x="9" y="5"/>
                    <a:pt x="8" y="7"/>
                    <a:pt x="10" y="7"/>
                  </a:cubicBezTo>
                  <a:cubicBezTo>
                    <a:pt x="17" y="5"/>
                    <a:pt x="17" y="5"/>
                    <a:pt x="17" y="5"/>
                  </a:cubicBezTo>
                  <a:cubicBezTo>
                    <a:pt x="17" y="5"/>
                    <a:pt x="19" y="3"/>
                    <a:pt x="20" y="5"/>
                  </a:cubicBezTo>
                  <a:cubicBezTo>
                    <a:pt x="20" y="5"/>
                    <a:pt x="21" y="7"/>
                    <a:pt x="18" y="7"/>
                  </a:cubicBezTo>
                  <a:cubicBezTo>
                    <a:pt x="14" y="8"/>
                    <a:pt x="14" y="8"/>
                    <a:pt x="14" y="8"/>
                  </a:cubicBezTo>
                  <a:cubicBezTo>
                    <a:pt x="11" y="8"/>
                    <a:pt x="11" y="8"/>
                    <a:pt x="11" y="8"/>
                  </a:cubicBezTo>
                  <a:cubicBezTo>
                    <a:pt x="11" y="8"/>
                    <a:pt x="11" y="9"/>
                    <a:pt x="11" y="9"/>
                  </a:cubicBezTo>
                  <a:cubicBezTo>
                    <a:pt x="11" y="9"/>
                    <a:pt x="12" y="11"/>
                    <a:pt x="14" y="10"/>
                  </a:cubicBezTo>
                  <a:cubicBezTo>
                    <a:pt x="14" y="10"/>
                    <a:pt x="15" y="9"/>
                    <a:pt x="15" y="10"/>
                  </a:cubicBezTo>
                  <a:cubicBezTo>
                    <a:pt x="15" y="10"/>
                    <a:pt x="16" y="11"/>
                    <a:pt x="16" y="11"/>
                  </a:cubicBezTo>
                  <a:cubicBezTo>
                    <a:pt x="16" y="11"/>
                    <a:pt x="17" y="10"/>
                    <a:pt x="16" y="10"/>
                  </a:cubicBezTo>
                  <a:cubicBezTo>
                    <a:pt x="16" y="10"/>
                    <a:pt x="16" y="9"/>
                    <a:pt x="17" y="9"/>
                  </a:cubicBezTo>
                  <a:cubicBezTo>
                    <a:pt x="19" y="8"/>
                    <a:pt x="19" y="8"/>
                    <a:pt x="19" y="8"/>
                  </a:cubicBezTo>
                  <a:cubicBezTo>
                    <a:pt x="20" y="9"/>
                    <a:pt x="20" y="9"/>
                    <a:pt x="20" y="9"/>
                  </a:cubicBezTo>
                  <a:cubicBezTo>
                    <a:pt x="20" y="9"/>
                    <a:pt x="21" y="10"/>
                    <a:pt x="22" y="10"/>
                  </a:cubicBezTo>
                  <a:cubicBezTo>
                    <a:pt x="22" y="10"/>
                    <a:pt x="24" y="9"/>
                    <a:pt x="25" y="11"/>
                  </a:cubicBezTo>
                  <a:cubicBezTo>
                    <a:pt x="25" y="11"/>
                    <a:pt x="26" y="13"/>
                    <a:pt x="23" y="14"/>
                  </a:cubicBezTo>
                  <a:cubicBezTo>
                    <a:pt x="23" y="14"/>
                    <a:pt x="22" y="14"/>
                    <a:pt x="21" y="13"/>
                  </a:cubicBezTo>
                  <a:cubicBezTo>
                    <a:pt x="21" y="13"/>
                    <a:pt x="20" y="12"/>
                    <a:pt x="20" y="12"/>
                  </a:cubicBezTo>
                  <a:cubicBezTo>
                    <a:pt x="20" y="12"/>
                    <a:pt x="19" y="12"/>
                    <a:pt x="19" y="13"/>
                  </a:cubicBezTo>
                  <a:cubicBezTo>
                    <a:pt x="19" y="13"/>
                    <a:pt x="19" y="14"/>
                    <a:pt x="18" y="14"/>
                  </a:cubicBezTo>
                  <a:cubicBezTo>
                    <a:pt x="18" y="14"/>
                    <a:pt x="14" y="12"/>
                    <a:pt x="13" y="14"/>
                  </a:cubicBezTo>
                  <a:cubicBezTo>
                    <a:pt x="13" y="14"/>
                    <a:pt x="13" y="17"/>
                    <a:pt x="14" y="16"/>
                  </a:cubicBezTo>
                  <a:cubicBezTo>
                    <a:pt x="14" y="16"/>
                    <a:pt x="15" y="14"/>
                    <a:pt x="16" y="15"/>
                  </a:cubicBezTo>
                  <a:cubicBezTo>
                    <a:pt x="16" y="15"/>
                    <a:pt x="17" y="18"/>
                    <a:pt x="18" y="17"/>
                  </a:cubicBezTo>
                  <a:cubicBezTo>
                    <a:pt x="18" y="17"/>
                    <a:pt x="18" y="15"/>
                    <a:pt x="19" y="14"/>
                  </a:cubicBezTo>
                  <a:cubicBezTo>
                    <a:pt x="19" y="14"/>
                    <a:pt x="20" y="13"/>
                    <a:pt x="20" y="14"/>
                  </a:cubicBezTo>
                  <a:cubicBezTo>
                    <a:pt x="20" y="14"/>
                    <a:pt x="20" y="18"/>
                    <a:pt x="22" y="17"/>
                  </a:cubicBezTo>
                  <a:cubicBezTo>
                    <a:pt x="22" y="17"/>
                    <a:pt x="23" y="17"/>
                    <a:pt x="24" y="16"/>
                  </a:cubicBezTo>
                  <a:cubicBezTo>
                    <a:pt x="24" y="16"/>
                    <a:pt x="25" y="15"/>
                    <a:pt x="25" y="16"/>
                  </a:cubicBezTo>
                  <a:cubicBezTo>
                    <a:pt x="25" y="16"/>
                    <a:pt x="26" y="18"/>
                    <a:pt x="27" y="18"/>
                  </a:cubicBezTo>
                  <a:cubicBezTo>
                    <a:pt x="27" y="18"/>
                    <a:pt x="28" y="18"/>
                    <a:pt x="28" y="19"/>
                  </a:cubicBezTo>
                  <a:cubicBezTo>
                    <a:pt x="28" y="19"/>
                    <a:pt x="29" y="21"/>
                    <a:pt x="27" y="22"/>
                  </a:cubicBezTo>
                  <a:cubicBezTo>
                    <a:pt x="27" y="22"/>
                    <a:pt x="26" y="22"/>
                    <a:pt x="24" y="21"/>
                  </a:cubicBezTo>
                  <a:cubicBezTo>
                    <a:pt x="24" y="21"/>
                    <a:pt x="23" y="20"/>
                    <a:pt x="22" y="20"/>
                  </a:cubicBezTo>
                  <a:cubicBezTo>
                    <a:pt x="17" y="19"/>
                    <a:pt x="17" y="19"/>
                    <a:pt x="17" y="19"/>
                  </a:cubicBezTo>
                  <a:cubicBezTo>
                    <a:pt x="17" y="19"/>
                    <a:pt x="14" y="18"/>
                    <a:pt x="15" y="20"/>
                  </a:cubicBezTo>
                  <a:cubicBezTo>
                    <a:pt x="17" y="24"/>
                    <a:pt x="17" y="24"/>
                    <a:pt x="17" y="24"/>
                  </a:cubicBezTo>
                  <a:cubicBezTo>
                    <a:pt x="17" y="24"/>
                    <a:pt x="18" y="25"/>
                    <a:pt x="17" y="26"/>
                  </a:cubicBezTo>
                  <a:cubicBezTo>
                    <a:pt x="17" y="26"/>
                    <a:pt x="16" y="27"/>
                    <a:pt x="16" y="27"/>
                  </a:cubicBezTo>
                  <a:cubicBezTo>
                    <a:pt x="14" y="27"/>
                    <a:pt x="14" y="27"/>
                    <a:pt x="14" y="27"/>
                  </a:cubicBezTo>
                  <a:cubicBezTo>
                    <a:pt x="14" y="27"/>
                    <a:pt x="12" y="21"/>
                    <a:pt x="12" y="19"/>
                  </a:cubicBezTo>
                  <a:cubicBezTo>
                    <a:pt x="12" y="19"/>
                    <a:pt x="12" y="17"/>
                    <a:pt x="13" y="16"/>
                  </a:cubicBezTo>
                  <a:cubicBezTo>
                    <a:pt x="13" y="16"/>
                    <a:pt x="13" y="15"/>
                    <a:pt x="12" y="15"/>
                  </a:cubicBezTo>
                  <a:cubicBezTo>
                    <a:pt x="12" y="15"/>
                    <a:pt x="11" y="14"/>
                    <a:pt x="11" y="12"/>
                  </a:cubicBezTo>
                  <a:cubicBezTo>
                    <a:pt x="11" y="12"/>
                    <a:pt x="8" y="10"/>
                    <a:pt x="8" y="9"/>
                  </a:cubicBezTo>
                  <a:cubicBezTo>
                    <a:pt x="8" y="9"/>
                    <a:pt x="7" y="7"/>
                    <a:pt x="6" y="6"/>
                  </a:cubicBezTo>
                  <a:cubicBezTo>
                    <a:pt x="6" y="6"/>
                    <a:pt x="5" y="5"/>
                    <a:pt x="3" y="4"/>
                  </a:cubicBezTo>
                  <a:cubicBezTo>
                    <a:pt x="3" y="4"/>
                    <a:pt x="0" y="2"/>
                    <a:pt x="2" y="1"/>
                  </a:cubicBezTo>
                  <a:cubicBezTo>
                    <a:pt x="2" y="1"/>
                    <a:pt x="5" y="0"/>
                    <a:pt x="8" y="1"/>
                  </a:cubicBezTo>
                  <a:cubicBezTo>
                    <a:pt x="8" y="1"/>
                    <a:pt x="10" y="2"/>
                    <a:pt x="8" y="3"/>
                  </a:cubicBezTo>
                  <a:cubicBezTo>
                    <a:pt x="8" y="3"/>
                    <a:pt x="7" y="3"/>
                    <a:pt x="8" y="4"/>
                  </a:cubicBezTo>
                  <a:cubicBezTo>
                    <a:pt x="8" y="5"/>
                    <a:pt x="8" y="4"/>
                    <a:pt x="8" y="4"/>
                  </a:cubicBezTo>
                  <a:cubicBezTo>
                    <a:pt x="8" y="4"/>
                    <a:pt x="8" y="4"/>
                    <a:pt x="9" y="4"/>
                  </a:cubicBezTo>
                  <a:cubicBezTo>
                    <a:pt x="9" y="4"/>
                    <a:pt x="10" y="3"/>
                    <a:pt x="11" y="3"/>
                  </a:cubicBezTo>
                  <a:cubicBezTo>
                    <a:pt x="11" y="3"/>
                    <a:pt x="12" y="3"/>
                    <a:pt x="13" y="2"/>
                  </a:cubicBezTo>
                  <a:cubicBezTo>
                    <a:pt x="13" y="2"/>
                    <a:pt x="13" y="2"/>
                    <a:pt x="14" y="2"/>
                  </a:cubicBezTo>
                  <a:cubicBezTo>
                    <a:pt x="14" y="2"/>
                    <a:pt x="15" y="2"/>
                    <a:pt x="15" y="1"/>
                  </a:cubicBezTo>
                  <a:cubicBezTo>
                    <a:pt x="15"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2" name="íšḻîdê">
              <a:extLst>
                <a:ext uri="{FF2B5EF4-FFF2-40B4-BE49-F238E27FC236}">
                  <a16:creationId xmlns:a16="http://schemas.microsoft.com/office/drawing/2014/main" id="{56899B2A-E02E-4405-AF16-50D5FEC4C766}"/>
                </a:ext>
              </a:extLst>
            </p:cNvPr>
            <p:cNvSpPr/>
            <p:nvPr/>
          </p:nvSpPr>
          <p:spPr bwMode="auto">
            <a:xfrm>
              <a:off x="4171951" y="3254375"/>
              <a:ext cx="73025" cy="57150"/>
            </a:xfrm>
            <a:custGeom>
              <a:avLst/>
              <a:gdLst>
                <a:gd name="T0" fmla="*/ 18 w 22"/>
                <a:gd name="T1" fmla="*/ 3 h 17"/>
                <a:gd name="T2" fmla="*/ 20 w 22"/>
                <a:gd name="T3" fmla="*/ 8 h 17"/>
                <a:gd name="T4" fmla="*/ 22 w 22"/>
                <a:gd name="T5" fmla="*/ 11 h 17"/>
                <a:gd name="T6" fmla="*/ 21 w 22"/>
                <a:gd name="T7" fmla="*/ 13 h 17"/>
                <a:gd name="T8" fmla="*/ 20 w 22"/>
                <a:gd name="T9" fmla="*/ 11 h 17"/>
                <a:gd name="T10" fmla="*/ 16 w 22"/>
                <a:gd name="T11" fmla="*/ 9 h 17"/>
                <a:gd name="T12" fmla="*/ 15 w 22"/>
                <a:gd name="T13" fmla="*/ 10 h 17"/>
                <a:gd name="T14" fmla="*/ 17 w 22"/>
                <a:gd name="T15" fmla="*/ 14 h 17"/>
                <a:gd name="T16" fmla="*/ 16 w 22"/>
                <a:gd name="T17" fmla="*/ 16 h 17"/>
                <a:gd name="T18" fmla="*/ 15 w 22"/>
                <a:gd name="T19" fmla="*/ 15 h 17"/>
                <a:gd name="T20" fmla="*/ 15 w 22"/>
                <a:gd name="T21" fmla="*/ 14 h 17"/>
                <a:gd name="T22" fmla="*/ 14 w 22"/>
                <a:gd name="T23" fmla="*/ 11 h 17"/>
                <a:gd name="T24" fmla="*/ 11 w 22"/>
                <a:gd name="T25" fmla="*/ 11 h 17"/>
                <a:gd name="T26" fmla="*/ 5 w 22"/>
                <a:gd name="T27" fmla="*/ 12 h 17"/>
                <a:gd name="T28" fmla="*/ 5 w 22"/>
                <a:gd name="T29" fmla="*/ 12 h 17"/>
                <a:gd name="T30" fmla="*/ 2 w 22"/>
                <a:gd name="T31" fmla="*/ 8 h 17"/>
                <a:gd name="T32" fmla="*/ 6 w 22"/>
                <a:gd name="T33" fmla="*/ 4 h 17"/>
                <a:gd name="T34" fmla="*/ 6 w 22"/>
                <a:gd name="T35" fmla="*/ 5 h 17"/>
                <a:gd name="T36" fmla="*/ 8 w 22"/>
                <a:gd name="T37" fmla="*/ 10 h 17"/>
                <a:gd name="T38" fmla="*/ 10 w 22"/>
                <a:gd name="T39" fmla="*/ 9 h 17"/>
                <a:gd name="T40" fmla="*/ 11 w 22"/>
                <a:gd name="T41" fmla="*/ 7 h 17"/>
                <a:gd name="T42" fmla="*/ 10 w 22"/>
                <a:gd name="T43" fmla="*/ 3 h 17"/>
                <a:gd name="T44" fmla="*/ 11 w 22"/>
                <a:gd name="T45" fmla="*/ 0 h 17"/>
                <a:gd name="T46" fmla="*/ 12 w 22"/>
                <a:gd name="T47" fmla="*/ 2 h 17"/>
                <a:gd name="T48" fmla="*/ 14 w 22"/>
                <a:gd name="T49" fmla="*/ 7 h 17"/>
                <a:gd name="T50" fmla="*/ 17 w 22"/>
                <a:gd name="T51" fmla="*/ 7 h 17"/>
                <a:gd name="T52" fmla="*/ 17 w 22"/>
                <a:gd name="T53" fmla="*/ 5 h 17"/>
                <a:gd name="T54" fmla="*/ 16 w 22"/>
                <a:gd name="T55" fmla="*/ 2 h 17"/>
                <a:gd name="T56" fmla="*/ 18 w 22"/>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17">
                  <a:moveTo>
                    <a:pt x="18" y="3"/>
                  </a:moveTo>
                  <a:cubicBezTo>
                    <a:pt x="18" y="4"/>
                    <a:pt x="18" y="6"/>
                    <a:pt x="20" y="8"/>
                  </a:cubicBezTo>
                  <a:cubicBezTo>
                    <a:pt x="20" y="8"/>
                    <a:pt x="22" y="10"/>
                    <a:pt x="22" y="11"/>
                  </a:cubicBezTo>
                  <a:cubicBezTo>
                    <a:pt x="22" y="11"/>
                    <a:pt x="22" y="13"/>
                    <a:pt x="21" y="13"/>
                  </a:cubicBezTo>
                  <a:cubicBezTo>
                    <a:pt x="21" y="13"/>
                    <a:pt x="20" y="12"/>
                    <a:pt x="20" y="11"/>
                  </a:cubicBezTo>
                  <a:cubicBezTo>
                    <a:pt x="20" y="11"/>
                    <a:pt x="18" y="9"/>
                    <a:pt x="16" y="9"/>
                  </a:cubicBezTo>
                  <a:cubicBezTo>
                    <a:pt x="16" y="9"/>
                    <a:pt x="15" y="9"/>
                    <a:pt x="15" y="10"/>
                  </a:cubicBezTo>
                  <a:cubicBezTo>
                    <a:pt x="17" y="14"/>
                    <a:pt x="17" y="14"/>
                    <a:pt x="17" y="14"/>
                  </a:cubicBezTo>
                  <a:cubicBezTo>
                    <a:pt x="17" y="14"/>
                    <a:pt x="18" y="15"/>
                    <a:pt x="16" y="16"/>
                  </a:cubicBezTo>
                  <a:cubicBezTo>
                    <a:pt x="16" y="16"/>
                    <a:pt x="15" y="17"/>
                    <a:pt x="15" y="15"/>
                  </a:cubicBezTo>
                  <a:cubicBezTo>
                    <a:pt x="15" y="15"/>
                    <a:pt x="15" y="15"/>
                    <a:pt x="15" y="14"/>
                  </a:cubicBezTo>
                  <a:cubicBezTo>
                    <a:pt x="14" y="11"/>
                    <a:pt x="14" y="11"/>
                    <a:pt x="14" y="11"/>
                  </a:cubicBezTo>
                  <a:cubicBezTo>
                    <a:pt x="14" y="11"/>
                    <a:pt x="13" y="11"/>
                    <a:pt x="11" y="11"/>
                  </a:cubicBezTo>
                  <a:cubicBezTo>
                    <a:pt x="11" y="11"/>
                    <a:pt x="6" y="13"/>
                    <a:pt x="5" y="12"/>
                  </a:cubicBezTo>
                  <a:cubicBezTo>
                    <a:pt x="5" y="12"/>
                    <a:pt x="5" y="12"/>
                    <a:pt x="5" y="12"/>
                  </a:cubicBezTo>
                  <a:cubicBezTo>
                    <a:pt x="3" y="10"/>
                    <a:pt x="0" y="10"/>
                    <a:pt x="2" y="8"/>
                  </a:cubicBezTo>
                  <a:cubicBezTo>
                    <a:pt x="2" y="8"/>
                    <a:pt x="3" y="4"/>
                    <a:pt x="6" y="4"/>
                  </a:cubicBezTo>
                  <a:cubicBezTo>
                    <a:pt x="6" y="4"/>
                    <a:pt x="6" y="4"/>
                    <a:pt x="6" y="5"/>
                  </a:cubicBezTo>
                  <a:cubicBezTo>
                    <a:pt x="6" y="5"/>
                    <a:pt x="6" y="9"/>
                    <a:pt x="8" y="10"/>
                  </a:cubicBezTo>
                  <a:cubicBezTo>
                    <a:pt x="8" y="10"/>
                    <a:pt x="9" y="9"/>
                    <a:pt x="10" y="9"/>
                  </a:cubicBezTo>
                  <a:cubicBezTo>
                    <a:pt x="10" y="9"/>
                    <a:pt x="12" y="9"/>
                    <a:pt x="11" y="7"/>
                  </a:cubicBezTo>
                  <a:cubicBezTo>
                    <a:pt x="11" y="7"/>
                    <a:pt x="11" y="4"/>
                    <a:pt x="10" y="3"/>
                  </a:cubicBezTo>
                  <a:cubicBezTo>
                    <a:pt x="10" y="3"/>
                    <a:pt x="8" y="1"/>
                    <a:pt x="11" y="0"/>
                  </a:cubicBezTo>
                  <a:cubicBezTo>
                    <a:pt x="11" y="0"/>
                    <a:pt x="12" y="1"/>
                    <a:pt x="12" y="2"/>
                  </a:cubicBezTo>
                  <a:cubicBezTo>
                    <a:pt x="12" y="2"/>
                    <a:pt x="12" y="7"/>
                    <a:pt x="14" y="7"/>
                  </a:cubicBezTo>
                  <a:cubicBezTo>
                    <a:pt x="17" y="7"/>
                    <a:pt x="17" y="7"/>
                    <a:pt x="17" y="7"/>
                  </a:cubicBezTo>
                  <a:cubicBezTo>
                    <a:pt x="17" y="7"/>
                    <a:pt x="18" y="6"/>
                    <a:pt x="17" y="5"/>
                  </a:cubicBezTo>
                  <a:cubicBezTo>
                    <a:pt x="17" y="5"/>
                    <a:pt x="14" y="3"/>
                    <a:pt x="16" y="2"/>
                  </a:cubicBezTo>
                  <a:cubicBezTo>
                    <a:pt x="16" y="2"/>
                    <a:pt x="17" y="1"/>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3" name="ïṧľíḍè">
              <a:extLst>
                <a:ext uri="{FF2B5EF4-FFF2-40B4-BE49-F238E27FC236}">
                  <a16:creationId xmlns:a16="http://schemas.microsoft.com/office/drawing/2014/main" id="{451E5A61-9736-46F1-84B8-6F2913B1B40A}"/>
                </a:ext>
              </a:extLst>
            </p:cNvPr>
            <p:cNvSpPr/>
            <p:nvPr/>
          </p:nvSpPr>
          <p:spPr bwMode="auto">
            <a:xfrm>
              <a:off x="3538538" y="2995613"/>
              <a:ext cx="57150" cy="93663"/>
            </a:xfrm>
            <a:custGeom>
              <a:avLst/>
              <a:gdLst>
                <a:gd name="T0" fmla="*/ 3 w 17"/>
                <a:gd name="T1" fmla="*/ 2 h 28"/>
                <a:gd name="T2" fmla="*/ 2 w 17"/>
                <a:gd name="T3" fmla="*/ 5 h 28"/>
                <a:gd name="T4" fmla="*/ 2 w 17"/>
                <a:gd name="T5" fmla="*/ 8 h 28"/>
                <a:gd name="T6" fmla="*/ 1 w 17"/>
                <a:gd name="T7" fmla="*/ 11 h 28"/>
                <a:gd name="T8" fmla="*/ 4 w 17"/>
                <a:gd name="T9" fmla="*/ 15 h 28"/>
                <a:gd name="T10" fmla="*/ 5 w 17"/>
                <a:gd name="T11" fmla="*/ 19 h 28"/>
                <a:gd name="T12" fmla="*/ 3 w 17"/>
                <a:gd name="T13" fmla="*/ 21 h 28"/>
                <a:gd name="T14" fmla="*/ 1 w 17"/>
                <a:gd name="T15" fmla="*/ 25 h 28"/>
                <a:gd name="T16" fmla="*/ 3 w 17"/>
                <a:gd name="T17" fmla="*/ 26 h 28"/>
                <a:gd name="T18" fmla="*/ 4 w 17"/>
                <a:gd name="T19" fmla="*/ 24 h 28"/>
                <a:gd name="T20" fmla="*/ 6 w 17"/>
                <a:gd name="T21" fmla="*/ 24 h 28"/>
                <a:gd name="T22" fmla="*/ 9 w 17"/>
                <a:gd name="T23" fmla="*/ 28 h 28"/>
                <a:gd name="T24" fmla="*/ 9 w 17"/>
                <a:gd name="T25" fmla="*/ 27 h 28"/>
                <a:gd name="T26" fmla="*/ 9 w 17"/>
                <a:gd name="T27" fmla="*/ 22 h 28"/>
                <a:gd name="T28" fmla="*/ 10 w 17"/>
                <a:gd name="T29" fmla="*/ 19 h 28"/>
                <a:gd name="T30" fmla="*/ 11 w 17"/>
                <a:gd name="T31" fmla="*/ 18 h 28"/>
                <a:gd name="T32" fmla="*/ 13 w 17"/>
                <a:gd name="T33" fmla="*/ 22 h 28"/>
                <a:gd name="T34" fmla="*/ 12 w 17"/>
                <a:gd name="T35" fmla="*/ 23 h 28"/>
                <a:gd name="T36" fmla="*/ 11 w 17"/>
                <a:gd name="T37" fmla="*/ 21 h 28"/>
                <a:gd name="T38" fmla="*/ 11 w 17"/>
                <a:gd name="T39" fmla="*/ 23 h 28"/>
                <a:gd name="T40" fmla="*/ 12 w 17"/>
                <a:gd name="T41" fmla="*/ 24 h 28"/>
                <a:gd name="T42" fmla="*/ 13 w 17"/>
                <a:gd name="T43" fmla="*/ 26 h 28"/>
                <a:gd name="T44" fmla="*/ 16 w 17"/>
                <a:gd name="T45" fmla="*/ 27 h 28"/>
                <a:gd name="T46" fmla="*/ 16 w 17"/>
                <a:gd name="T47" fmla="*/ 24 h 28"/>
                <a:gd name="T48" fmla="*/ 14 w 17"/>
                <a:gd name="T49" fmla="*/ 20 h 28"/>
                <a:gd name="T50" fmla="*/ 13 w 17"/>
                <a:gd name="T51" fmla="*/ 17 h 28"/>
                <a:gd name="T52" fmla="*/ 12 w 17"/>
                <a:gd name="T53" fmla="*/ 14 h 28"/>
                <a:gd name="T54" fmla="*/ 12 w 17"/>
                <a:gd name="T55" fmla="*/ 11 h 28"/>
                <a:gd name="T56" fmla="*/ 7 w 17"/>
                <a:gd name="T57" fmla="*/ 7 h 28"/>
                <a:gd name="T58" fmla="*/ 5 w 17"/>
                <a:gd name="T59" fmla="*/ 11 h 28"/>
                <a:gd name="T60" fmla="*/ 3 w 17"/>
                <a:gd name="T61" fmla="*/ 10 h 28"/>
                <a:gd name="T62" fmla="*/ 3 w 17"/>
                <a:gd name="T63" fmla="*/ 8 h 28"/>
                <a:gd name="T64" fmla="*/ 8 w 17"/>
                <a:gd name="T65" fmla="*/ 1 h 28"/>
                <a:gd name="T66" fmla="*/ 6 w 17"/>
                <a:gd name="T67" fmla="*/ 1 h 28"/>
                <a:gd name="T68" fmla="*/ 3 w 17"/>
                <a:gd name="T69" fmla="*/ 2 h 28"/>
                <a:gd name="T70" fmla="*/ 10 w 17"/>
                <a:gd name="T71" fmla="*/ 13 h 28"/>
                <a:gd name="T72" fmla="*/ 9 w 17"/>
                <a:gd name="T73" fmla="*/ 13 h 28"/>
                <a:gd name="T74" fmla="*/ 7 w 17"/>
                <a:gd name="T75" fmla="*/ 15 h 28"/>
                <a:gd name="T76" fmla="*/ 7 w 17"/>
                <a:gd name="T77" fmla="*/ 16 h 28"/>
                <a:gd name="T78" fmla="*/ 7 w 17"/>
                <a:gd name="T79" fmla="*/ 10 h 28"/>
                <a:gd name="T80" fmla="*/ 10 w 17"/>
                <a:gd name="T8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28">
                  <a:moveTo>
                    <a:pt x="3" y="2"/>
                  </a:moveTo>
                  <a:cubicBezTo>
                    <a:pt x="3" y="2"/>
                    <a:pt x="2" y="2"/>
                    <a:pt x="2" y="5"/>
                  </a:cubicBezTo>
                  <a:cubicBezTo>
                    <a:pt x="2" y="5"/>
                    <a:pt x="3" y="7"/>
                    <a:pt x="2" y="8"/>
                  </a:cubicBezTo>
                  <a:cubicBezTo>
                    <a:pt x="2" y="8"/>
                    <a:pt x="0" y="9"/>
                    <a:pt x="1" y="11"/>
                  </a:cubicBezTo>
                  <a:cubicBezTo>
                    <a:pt x="1" y="11"/>
                    <a:pt x="4" y="12"/>
                    <a:pt x="4" y="15"/>
                  </a:cubicBezTo>
                  <a:cubicBezTo>
                    <a:pt x="4" y="15"/>
                    <a:pt x="4" y="17"/>
                    <a:pt x="5" y="19"/>
                  </a:cubicBezTo>
                  <a:cubicBezTo>
                    <a:pt x="5" y="19"/>
                    <a:pt x="6" y="20"/>
                    <a:pt x="3" y="21"/>
                  </a:cubicBezTo>
                  <a:cubicBezTo>
                    <a:pt x="3" y="21"/>
                    <a:pt x="0" y="21"/>
                    <a:pt x="1" y="25"/>
                  </a:cubicBezTo>
                  <a:cubicBezTo>
                    <a:pt x="1" y="25"/>
                    <a:pt x="1" y="27"/>
                    <a:pt x="3" y="26"/>
                  </a:cubicBezTo>
                  <a:cubicBezTo>
                    <a:pt x="3" y="26"/>
                    <a:pt x="4" y="25"/>
                    <a:pt x="4" y="24"/>
                  </a:cubicBezTo>
                  <a:cubicBezTo>
                    <a:pt x="4" y="24"/>
                    <a:pt x="6" y="23"/>
                    <a:pt x="6" y="24"/>
                  </a:cubicBezTo>
                  <a:cubicBezTo>
                    <a:pt x="6" y="24"/>
                    <a:pt x="7" y="28"/>
                    <a:pt x="9" y="28"/>
                  </a:cubicBezTo>
                  <a:cubicBezTo>
                    <a:pt x="9" y="28"/>
                    <a:pt x="9" y="28"/>
                    <a:pt x="9" y="27"/>
                  </a:cubicBezTo>
                  <a:cubicBezTo>
                    <a:pt x="9" y="22"/>
                    <a:pt x="9" y="22"/>
                    <a:pt x="9" y="22"/>
                  </a:cubicBezTo>
                  <a:cubicBezTo>
                    <a:pt x="9" y="22"/>
                    <a:pt x="10" y="19"/>
                    <a:pt x="10" y="19"/>
                  </a:cubicBezTo>
                  <a:cubicBezTo>
                    <a:pt x="10" y="19"/>
                    <a:pt x="11" y="17"/>
                    <a:pt x="11" y="18"/>
                  </a:cubicBezTo>
                  <a:cubicBezTo>
                    <a:pt x="13" y="22"/>
                    <a:pt x="13" y="22"/>
                    <a:pt x="13" y="22"/>
                  </a:cubicBezTo>
                  <a:cubicBezTo>
                    <a:pt x="13" y="22"/>
                    <a:pt x="13" y="23"/>
                    <a:pt x="12" y="23"/>
                  </a:cubicBezTo>
                  <a:cubicBezTo>
                    <a:pt x="11" y="21"/>
                    <a:pt x="11" y="21"/>
                    <a:pt x="11" y="21"/>
                  </a:cubicBezTo>
                  <a:cubicBezTo>
                    <a:pt x="11" y="21"/>
                    <a:pt x="10" y="21"/>
                    <a:pt x="11" y="23"/>
                  </a:cubicBezTo>
                  <a:cubicBezTo>
                    <a:pt x="11" y="23"/>
                    <a:pt x="12" y="24"/>
                    <a:pt x="12" y="24"/>
                  </a:cubicBezTo>
                  <a:cubicBezTo>
                    <a:pt x="12" y="24"/>
                    <a:pt x="13" y="25"/>
                    <a:pt x="13" y="26"/>
                  </a:cubicBezTo>
                  <a:cubicBezTo>
                    <a:pt x="13" y="26"/>
                    <a:pt x="14" y="28"/>
                    <a:pt x="16" y="27"/>
                  </a:cubicBezTo>
                  <a:cubicBezTo>
                    <a:pt x="16" y="27"/>
                    <a:pt x="17" y="26"/>
                    <a:pt x="16" y="24"/>
                  </a:cubicBezTo>
                  <a:cubicBezTo>
                    <a:pt x="16" y="24"/>
                    <a:pt x="15" y="20"/>
                    <a:pt x="14" y="20"/>
                  </a:cubicBezTo>
                  <a:cubicBezTo>
                    <a:pt x="14" y="20"/>
                    <a:pt x="13" y="18"/>
                    <a:pt x="13" y="17"/>
                  </a:cubicBezTo>
                  <a:cubicBezTo>
                    <a:pt x="13" y="17"/>
                    <a:pt x="13" y="14"/>
                    <a:pt x="12" y="14"/>
                  </a:cubicBezTo>
                  <a:cubicBezTo>
                    <a:pt x="12" y="14"/>
                    <a:pt x="12" y="13"/>
                    <a:pt x="12" y="11"/>
                  </a:cubicBezTo>
                  <a:cubicBezTo>
                    <a:pt x="12" y="11"/>
                    <a:pt x="11" y="6"/>
                    <a:pt x="7" y="7"/>
                  </a:cubicBezTo>
                  <a:cubicBezTo>
                    <a:pt x="7" y="7"/>
                    <a:pt x="5" y="8"/>
                    <a:pt x="5" y="11"/>
                  </a:cubicBezTo>
                  <a:cubicBezTo>
                    <a:pt x="3" y="10"/>
                    <a:pt x="3" y="10"/>
                    <a:pt x="3" y="10"/>
                  </a:cubicBezTo>
                  <a:cubicBezTo>
                    <a:pt x="3" y="10"/>
                    <a:pt x="2" y="9"/>
                    <a:pt x="3" y="8"/>
                  </a:cubicBezTo>
                  <a:cubicBezTo>
                    <a:pt x="3" y="8"/>
                    <a:pt x="10" y="5"/>
                    <a:pt x="8" y="1"/>
                  </a:cubicBezTo>
                  <a:cubicBezTo>
                    <a:pt x="8" y="1"/>
                    <a:pt x="7" y="0"/>
                    <a:pt x="6" y="1"/>
                  </a:cubicBezTo>
                  <a:cubicBezTo>
                    <a:pt x="6" y="1"/>
                    <a:pt x="4" y="2"/>
                    <a:pt x="3" y="2"/>
                  </a:cubicBezTo>
                  <a:close/>
                  <a:moveTo>
                    <a:pt x="10" y="13"/>
                  </a:moveTo>
                  <a:cubicBezTo>
                    <a:pt x="10" y="14"/>
                    <a:pt x="9" y="13"/>
                    <a:pt x="9" y="13"/>
                  </a:cubicBezTo>
                  <a:cubicBezTo>
                    <a:pt x="6" y="12"/>
                    <a:pt x="7" y="15"/>
                    <a:pt x="7" y="15"/>
                  </a:cubicBezTo>
                  <a:cubicBezTo>
                    <a:pt x="8" y="16"/>
                    <a:pt x="7" y="16"/>
                    <a:pt x="7" y="16"/>
                  </a:cubicBezTo>
                  <a:cubicBezTo>
                    <a:pt x="5" y="11"/>
                    <a:pt x="7" y="10"/>
                    <a:pt x="7" y="10"/>
                  </a:cubicBezTo>
                  <a:cubicBezTo>
                    <a:pt x="8" y="10"/>
                    <a:pt x="10" y="13"/>
                    <a:pt x="10" y="1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4" name="íṥļîḍè">
              <a:extLst>
                <a:ext uri="{FF2B5EF4-FFF2-40B4-BE49-F238E27FC236}">
                  <a16:creationId xmlns:a16="http://schemas.microsoft.com/office/drawing/2014/main" id="{753D0C47-C657-477F-8A88-ECACCAFF5554}"/>
                </a:ext>
              </a:extLst>
            </p:cNvPr>
            <p:cNvSpPr/>
            <p:nvPr/>
          </p:nvSpPr>
          <p:spPr bwMode="auto">
            <a:xfrm>
              <a:off x="3581401" y="2982913"/>
              <a:ext cx="42863" cy="42863"/>
            </a:xfrm>
            <a:custGeom>
              <a:avLst/>
              <a:gdLst>
                <a:gd name="T0" fmla="*/ 1 w 13"/>
                <a:gd name="T1" fmla="*/ 6 h 13"/>
                <a:gd name="T2" fmla="*/ 3 w 13"/>
                <a:gd name="T3" fmla="*/ 3 h 13"/>
                <a:gd name="T4" fmla="*/ 8 w 13"/>
                <a:gd name="T5" fmla="*/ 3 h 13"/>
                <a:gd name="T6" fmla="*/ 8 w 13"/>
                <a:gd name="T7" fmla="*/ 5 h 13"/>
                <a:gd name="T8" fmla="*/ 9 w 13"/>
                <a:gd name="T9" fmla="*/ 6 h 13"/>
                <a:gd name="T10" fmla="*/ 12 w 13"/>
                <a:gd name="T11" fmla="*/ 4 h 13"/>
                <a:gd name="T12" fmla="*/ 12 w 13"/>
                <a:gd name="T13" fmla="*/ 5 h 13"/>
                <a:gd name="T14" fmla="*/ 8 w 13"/>
                <a:gd name="T15" fmla="*/ 8 h 13"/>
                <a:gd name="T16" fmla="*/ 5 w 13"/>
                <a:gd name="T17" fmla="*/ 10 h 13"/>
                <a:gd name="T18" fmla="*/ 1 w 13"/>
                <a:gd name="T19" fmla="*/ 13 h 13"/>
                <a:gd name="T20" fmla="*/ 1 w 13"/>
                <a:gd name="T21" fmla="*/ 11 h 13"/>
                <a:gd name="T22" fmla="*/ 4 w 13"/>
                <a:gd name="T23" fmla="*/ 8 h 13"/>
                <a:gd name="T24" fmla="*/ 2 w 13"/>
                <a:gd name="T25" fmla="*/ 7 h 13"/>
                <a:gd name="T26" fmla="*/ 1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1" y="6"/>
                  </a:moveTo>
                  <a:cubicBezTo>
                    <a:pt x="1" y="6"/>
                    <a:pt x="1" y="4"/>
                    <a:pt x="3" y="3"/>
                  </a:cubicBezTo>
                  <a:cubicBezTo>
                    <a:pt x="3" y="3"/>
                    <a:pt x="6" y="0"/>
                    <a:pt x="8" y="3"/>
                  </a:cubicBezTo>
                  <a:cubicBezTo>
                    <a:pt x="8" y="3"/>
                    <a:pt x="9" y="4"/>
                    <a:pt x="8" y="5"/>
                  </a:cubicBezTo>
                  <a:cubicBezTo>
                    <a:pt x="8" y="5"/>
                    <a:pt x="7" y="6"/>
                    <a:pt x="9" y="6"/>
                  </a:cubicBezTo>
                  <a:cubicBezTo>
                    <a:pt x="9" y="6"/>
                    <a:pt x="11" y="5"/>
                    <a:pt x="12" y="4"/>
                  </a:cubicBezTo>
                  <a:cubicBezTo>
                    <a:pt x="12" y="4"/>
                    <a:pt x="13" y="3"/>
                    <a:pt x="12" y="5"/>
                  </a:cubicBezTo>
                  <a:cubicBezTo>
                    <a:pt x="12" y="5"/>
                    <a:pt x="11" y="7"/>
                    <a:pt x="8" y="8"/>
                  </a:cubicBezTo>
                  <a:cubicBezTo>
                    <a:pt x="8" y="8"/>
                    <a:pt x="6" y="7"/>
                    <a:pt x="5" y="10"/>
                  </a:cubicBezTo>
                  <a:cubicBezTo>
                    <a:pt x="5" y="10"/>
                    <a:pt x="3" y="13"/>
                    <a:pt x="1" y="13"/>
                  </a:cubicBezTo>
                  <a:cubicBezTo>
                    <a:pt x="1" y="13"/>
                    <a:pt x="0" y="12"/>
                    <a:pt x="1" y="11"/>
                  </a:cubicBezTo>
                  <a:cubicBezTo>
                    <a:pt x="1" y="11"/>
                    <a:pt x="4" y="10"/>
                    <a:pt x="4" y="8"/>
                  </a:cubicBezTo>
                  <a:cubicBezTo>
                    <a:pt x="4" y="8"/>
                    <a:pt x="3" y="7"/>
                    <a:pt x="2" y="7"/>
                  </a:cubicBezTo>
                  <a:lnTo>
                    <a:pt x="1"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5" name="ïŝḷîde">
              <a:extLst>
                <a:ext uri="{FF2B5EF4-FFF2-40B4-BE49-F238E27FC236}">
                  <a16:creationId xmlns:a16="http://schemas.microsoft.com/office/drawing/2014/main" id="{183B60EE-FF48-4DBE-89E6-CF094E8C79C2}"/>
                </a:ext>
              </a:extLst>
            </p:cNvPr>
            <p:cNvSpPr/>
            <p:nvPr/>
          </p:nvSpPr>
          <p:spPr bwMode="auto">
            <a:xfrm>
              <a:off x="3595688" y="3008313"/>
              <a:ext cx="65088" cy="63500"/>
            </a:xfrm>
            <a:custGeom>
              <a:avLst/>
              <a:gdLst>
                <a:gd name="T0" fmla="*/ 0 w 20"/>
                <a:gd name="T1" fmla="*/ 7 h 19"/>
                <a:gd name="T2" fmla="*/ 4 w 20"/>
                <a:gd name="T3" fmla="*/ 3 h 19"/>
                <a:gd name="T4" fmla="*/ 7 w 20"/>
                <a:gd name="T5" fmla="*/ 2 h 19"/>
                <a:gd name="T6" fmla="*/ 7 w 20"/>
                <a:gd name="T7" fmla="*/ 4 h 19"/>
                <a:gd name="T8" fmla="*/ 9 w 20"/>
                <a:gd name="T9" fmla="*/ 11 h 19"/>
                <a:gd name="T10" fmla="*/ 15 w 20"/>
                <a:gd name="T11" fmla="*/ 10 h 19"/>
                <a:gd name="T12" fmla="*/ 14 w 20"/>
                <a:gd name="T13" fmla="*/ 7 h 19"/>
                <a:gd name="T14" fmla="*/ 17 w 20"/>
                <a:gd name="T15" fmla="*/ 10 h 19"/>
                <a:gd name="T16" fmla="*/ 17 w 20"/>
                <a:gd name="T17" fmla="*/ 15 h 19"/>
                <a:gd name="T18" fmla="*/ 15 w 20"/>
                <a:gd name="T19" fmla="*/ 16 h 19"/>
                <a:gd name="T20" fmla="*/ 7 w 20"/>
                <a:gd name="T21" fmla="*/ 12 h 19"/>
                <a:gd name="T22" fmla="*/ 5 w 20"/>
                <a:gd name="T23" fmla="*/ 9 h 19"/>
                <a:gd name="T24" fmla="*/ 3 w 20"/>
                <a:gd name="T25" fmla="*/ 8 h 19"/>
                <a:gd name="T26" fmla="*/ 2 w 20"/>
                <a:gd name="T27" fmla="*/ 10 h 19"/>
                <a:gd name="T28" fmla="*/ 1 w 20"/>
                <a:gd name="T29" fmla="*/ 19 h 19"/>
                <a:gd name="T30" fmla="*/ 0 w 20"/>
                <a:gd name="T31" fmla="*/ 18 h 19"/>
                <a:gd name="T32" fmla="*/ 0 w 20"/>
                <a:gd name="T33" fmla="*/ 15 h 19"/>
                <a:gd name="T34" fmla="*/ 0 w 20"/>
                <a:gd name="T35" fmla="*/ 13 h 19"/>
                <a:gd name="T36" fmla="*/ 0 w 20"/>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7"/>
                  </a:moveTo>
                  <a:cubicBezTo>
                    <a:pt x="0" y="7"/>
                    <a:pt x="4" y="5"/>
                    <a:pt x="4" y="3"/>
                  </a:cubicBezTo>
                  <a:cubicBezTo>
                    <a:pt x="4" y="3"/>
                    <a:pt x="5" y="0"/>
                    <a:pt x="7" y="2"/>
                  </a:cubicBezTo>
                  <a:cubicBezTo>
                    <a:pt x="7" y="2"/>
                    <a:pt x="8" y="2"/>
                    <a:pt x="7" y="4"/>
                  </a:cubicBezTo>
                  <a:cubicBezTo>
                    <a:pt x="7" y="4"/>
                    <a:pt x="6" y="9"/>
                    <a:pt x="9" y="11"/>
                  </a:cubicBezTo>
                  <a:cubicBezTo>
                    <a:pt x="9" y="11"/>
                    <a:pt x="15" y="14"/>
                    <a:pt x="15" y="10"/>
                  </a:cubicBezTo>
                  <a:cubicBezTo>
                    <a:pt x="14" y="7"/>
                    <a:pt x="14" y="7"/>
                    <a:pt x="14" y="7"/>
                  </a:cubicBezTo>
                  <a:cubicBezTo>
                    <a:pt x="14" y="7"/>
                    <a:pt x="14" y="7"/>
                    <a:pt x="17" y="10"/>
                  </a:cubicBezTo>
                  <a:cubicBezTo>
                    <a:pt x="17" y="10"/>
                    <a:pt x="20" y="13"/>
                    <a:pt x="17" y="15"/>
                  </a:cubicBezTo>
                  <a:cubicBezTo>
                    <a:pt x="17" y="15"/>
                    <a:pt x="16" y="15"/>
                    <a:pt x="15" y="16"/>
                  </a:cubicBezTo>
                  <a:cubicBezTo>
                    <a:pt x="15" y="16"/>
                    <a:pt x="9" y="17"/>
                    <a:pt x="7" y="12"/>
                  </a:cubicBezTo>
                  <a:cubicBezTo>
                    <a:pt x="5" y="9"/>
                    <a:pt x="5" y="9"/>
                    <a:pt x="5" y="9"/>
                  </a:cubicBezTo>
                  <a:cubicBezTo>
                    <a:pt x="5" y="9"/>
                    <a:pt x="5" y="7"/>
                    <a:pt x="3" y="8"/>
                  </a:cubicBezTo>
                  <a:cubicBezTo>
                    <a:pt x="3" y="8"/>
                    <a:pt x="2" y="8"/>
                    <a:pt x="2" y="10"/>
                  </a:cubicBezTo>
                  <a:cubicBezTo>
                    <a:pt x="2" y="10"/>
                    <a:pt x="4" y="17"/>
                    <a:pt x="1" y="19"/>
                  </a:cubicBezTo>
                  <a:cubicBezTo>
                    <a:pt x="1" y="19"/>
                    <a:pt x="0" y="19"/>
                    <a:pt x="0" y="18"/>
                  </a:cubicBezTo>
                  <a:cubicBezTo>
                    <a:pt x="0" y="18"/>
                    <a:pt x="0" y="17"/>
                    <a:pt x="0" y="15"/>
                  </a:cubicBezTo>
                  <a:cubicBezTo>
                    <a:pt x="0" y="15"/>
                    <a:pt x="0" y="15"/>
                    <a:pt x="0" y="13"/>
                  </a:cubicBezTo>
                  <a:cubicBezTo>
                    <a:pt x="0" y="13"/>
                    <a:pt x="1" y="8"/>
                    <a:pt x="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6" name="î$ľíḍê">
              <a:extLst>
                <a:ext uri="{FF2B5EF4-FFF2-40B4-BE49-F238E27FC236}">
                  <a16:creationId xmlns:a16="http://schemas.microsoft.com/office/drawing/2014/main" id="{599EB02B-4216-4041-8D74-CE0676EB843B}"/>
                </a:ext>
              </a:extLst>
            </p:cNvPr>
            <p:cNvSpPr/>
            <p:nvPr/>
          </p:nvSpPr>
          <p:spPr bwMode="auto">
            <a:xfrm>
              <a:off x="3690938" y="3187700"/>
              <a:ext cx="315913" cy="468313"/>
            </a:xfrm>
            <a:custGeom>
              <a:avLst/>
              <a:gdLst>
                <a:gd name="T0" fmla="*/ 96 w 96"/>
                <a:gd name="T1" fmla="*/ 0 h 141"/>
                <a:gd name="T2" fmla="*/ 0 w 96"/>
                <a:gd name="T3" fmla="*/ 45 h 141"/>
                <a:gd name="T4" fmla="*/ 26 w 96"/>
                <a:gd name="T5" fmla="*/ 74 h 141"/>
                <a:gd name="T6" fmla="*/ 5 w 96"/>
                <a:gd name="T7" fmla="*/ 141 h 141"/>
                <a:gd name="T8" fmla="*/ 96 w 96"/>
                <a:gd name="T9" fmla="*/ 0 h 141"/>
              </a:gdLst>
              <a:ahLst/>
              <a:cxnLst>
                <a:cxn ang="0">
                  <a:pos x="T0" y="T1"/>
                </a:cxn>
                <a:cxn ang="0">
                  <a:pos x="T2" y="T3"/>
                </a:cxn>
                <a:cxn ang="0">
                  <a:pos x="T4" y="T5"/>
                </a:cxn>
                <a:cxn ang="0">
                  <a:pos x="T6" y="T7"/>
                </a:cxn>
                <a:cxn ang="0">
                  <a:pos x="T8" y="T9"/>
                </a:cxn>
              </a:cxnLst>
              <a:rect l="0" t="0" r="r" b="b"/>
              <a:pathLst>
                <a:path w="96" h="141">
                  <a:moveTo>
                    <a:pt x="96" y="0"/>
                  </a:moveTo>
                  <a:cubicBezTo>
                    <a:pt x="0" y="45"/>
                    <a:pt x="0" y="45"/>
                    <a:pt x="0" y="45"/>
                  </a:cubicBezTo>
                  <a:cubicBezTo>
                    <a:pt x="0" y="45"/>
                    <a:pt x="33" y="47"/>
                    <a:pt x="26" y="74"/>
                  </a:cubicBezTo>
                  <a:cubicBezTo>
                    <a:pt x="5" y="141"/>
                    <a:pt x="5" y="141"/>
                    <a:pt x="5" y="141"/>
                  </a:cubicBezTo>
                  <a:lnTo>
                    <a:pt x="9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grpSp>
      <p:grpSp>
        <p:nvGrpSpPr>
          <p:cNvPr id="19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7913BCC-B1FE-481F-B913-B0A3F9B16344}"/>
              </a:ext>
            </a:extLst>
          </p:cNvPr>
          <p:cNvGrpSpPr>
            <a:grpSpLocks noChangeAspect="1"/>
          </p:cNvGrpSpPr>
          <p:nvPr userDrawn="1">
            <p:custDataLst>
              <p:tags r:id="rId1"/>
            </p:custDataLst>
          </p:nvPr>
        </p:nvGrpSpPr>
        <p:grpSpPr>
          <a:xfrm>
            <a:off x="9687385" y="112202"/>
            <a:ext cx="1820990" cy="338052"/>
            <a:chOff x="3497261" y="2746242"/>
            <a:chExt cx="7298696" cy="1354943"/>
          </a:xfrm>
          <a:solidFill>
            <a:schemeClr val="accent1"/>
          </a:solidFill>
        </p:grpSpPr>
        <p:grpSp>
          <p:nvGrpSpPr>
            <p:cNvPr id="198" name="ïşļíḓê">
              <a:extLst>
                <a:ext uri="{FF2B5EF4-FFF2-40B4-BE49-F238E27FC236}">
                  <a16:creationId xmlns:a16="http://schemas.microsoft.com/office/drawing/2014/main" id="{0A41ABDB-F896-4E37-AE4A-35D9B8977011}"/>
                </a:ext>
              </a:extLst>
            </p:cNvPr>
            <p:cNvGrpSpPr/>
            <p:nvPr/>
          </p:nvGrpSpPr>
          <p:grpSpPr>
            <a:xfrm>
              <a:off x="3497261" y="2746242"/>
              <a:ext cx="7298696" cy="1095599"/>
              <a:chOff x="4535488" y="3019425"/>
              <a:chExt cx="4378326" cy="657226"/>
            </a:xfrm>
            <a:grpFill/>
          </p:grpSpPr>
          <p:sp>
            <p:nvSpPr>
              <p:cNvPr id="217" name="îṥļiďe">
                <a:extLst>
                  <a:ext uri="{FF2B5EF4-FFF2-40B4-BE49-F238E27FC236}">
                    <a16:creationId xmlns:a16="http://schemas.microsoft.com/office/drawing/2014/main" id="{193A3CB2-3CF3-4C16-ADD6-4D3E58AA0D6A}"/>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8" name="íŝļíḍê">
                <a:extLst>
                  <a:ext uri="{FF2B5EF4-FFF2-40B4-BE49-F238E27FC236}">
                    <a16:creationId xmlns:a16="http://schemas.microsoft.com/office/drawing/2014/main" id="{CF5B2760-315B-45EC-A837-CF291584D979}"/>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9" name="íşḷiḋe">
                <a:extLst>
                  <a:ext uri="{FF2B5EF4-FFF2-40B4-BE49-F238E27FC236}">
                    <a16:creationId xmlns:a16="http://schemas.microsoft.com/office/drawing/2014/main" id="{6E186ED4-735F-4D1C-B1AD-742EBCD818A2}"/>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0" name="iṩ1îdê">
                <a:extLst>
                  <a:ext uri="{FF2B5EF4-FFF2-40B4-BE49-F238E27FC236}">
                    <a16:creationId xmlns:a16="http://schemas.microsoft.com/office/drawing/2014/main" id="{15B8A5E9-C1FA-4A65-A23B-5BE8B16C36E2}"/>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1" name="isļïḍe">
                <a:extLst>
                  <a:ext uri="{FF2B5EF4-FFF2-40B4-BE49-F238E27FC236}">
                    <a16:creationId xmlns:a16="http://schemas.microsoft.com/office/drawing/2014/main" id="{A5E9D24B-1E78-4957-BCCF-DCD5A30EB19E}"/>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2" name="íṣḷíḋê">
                <a:extLst>
                  <a:ext uri="{FF2B5EF4-FFF2-40B4-BE49-F238E27FC236}">
                    <a16:creationId xmlns:a16="http://schemas.microsoft.com/office/drawing/2014/main" id="{3C7A38D4-313D-4A58-A011-9D8277D71C9C}"/>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3" name="iṧľïdé">
                <a:extLst>
                  <a:ext uri="{FF2B5EF4-FFF2-40B4-BE49-F238E27FC236}">
                    <a16:creationId xmlns:a16="http://schemas.microsoft.com/office/drawing/2014/main" id="{50C35480-2BC5-439F-825A-56449355007C}"/>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4" name="ïṡḷïḓé">
                <a:extLst>
                  <a:ext uri="{FF2B5EF4-FFF2-40B4-BE49-F238E27FC236}">
                    <a16:creationId xmlns:a16="http://schemas.microsoft.com/office/drawing/2014/main" id="{8A2B92DD-37B3-442E-A76A-8A7830C882B7}"/>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5" name="îṥ1ïḋè">
                <a:extLst>
                  <a:ext uri="{FF2B5EF4-FFF2-40B4-BE49-F238E27FC236}">
                    <a16:creationId xmlns:a16="http://schemas.microsoft.com/office/drawing/2014/main" id="{9C8B8EBA-CF4D-458E-BF8F-5B95CB78ACE5}"/>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6" name="ïsľîdé">
                <a:extLst>
                  <a:ext uri="{FF2B5EF4-FFF2-40B4-BE49-F238E27FC236}">
                    <a16:creationId xmlns:a16="http://schemas.microsoft.com/office/drawing/2014/main" id="{CD1C84E7-47C3-44B2-B5EB-57C7186EA82E}"/>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7" name="íṩlíďê">
                <a:extLst>
                  <a:ext uri="{FF2B5EF4-FFF2-40B4-BE49-F238E27FC236}">
                    <a16:creationId xmlns:a16="http://schemas.microsoft.com/office/drawing/2014/main" id="{67385552-CD82-4D81-B95F-815B835546D0}"/>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8" name="işḷïďè">
                <a:extLst>
                  <a:ext uri="{FF2B5EF4-FFF2-40B4-BE49-F238E27FC236}">
                    <a16:creationId xmlns:a16="http://schemas.microsoft.com/office/drawing/2014/main" id="{140C826C-71BF-4611-9C35-8612BE38E151}"/>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9" name="îṡlíḑê">
                <a:extLst>
                  <a:ext uri="{FF2B5EF4-FFF2-40B4-BE49-F238E27FC236}">
                    <a16:creationId xmlns:a16="http://schemas.microsoft.com/office/drawing/2014/main" id="{F10E7D4A-4338-4DB6-9E35-AD9F328A8399}"/>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0" name="iṡľïḍê">
                <a:extLst>
                  <a:ext uri="{FF2B5EF4-FFF2-40B4-BE49-F238E27FC236}">
                    <a16:creationId xmlns:a16="http://schemas.microsoft.com/office/drawing/2014/main" id="{B5015770-B335-4F12-B967-9A7DB8A5A64C}"/>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1" name="iṥľíḑe">
                <a:extLst>
                  <a:ext uri="{FF2B5EF4-FFF2-40B4-BE49-F238E27FC236}">
                    <a16:creationId xmlns:a16="http://schemas.microsoft.com/office/drawing/2014/main" id="{BE83116A-8ED3-42C6-ACB0-954635F4A3A5}"/>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2" name="íṥḷîḍé">
                <a:extLst>
                  <a:ext uri="{FF2B5EF4-FFF2-40B4-BE49-F238E27FC236}">
                    <a16:creationId xmlns:a16="http://schemas.microsoft.com/office/drawing/2014/main" id="{D986422A-DA18-4318-BC92-F496E165CFD8}"/>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3" name="íṩľiḓé">
                <a:extLst>
                  <a:ext uri="{FF2B5EF4-FFF2-40B4-BE49-F238E27FC236}">
                    <a16:creationId xmlns:a16="http://schemas.microsoft.com/office/drawing/2014/main" id="{8FA8C87C-993F-4F7F-9106-CACBEDF86A31}"/>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4" name="ïŝļîdê">
                <a:extLst>
                  <a:ext uri="{FF2B5EF4-FFF2-40B4-BE49-F238E27FC236}">
                    <a16:creationId xmlns:a16="http://schemas.microsoft.com/office/drawing/2014/main" id="{DFF9428A-1C50-4571-8466-946FB369DB5E}"/>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5" name="iṡľîḑé">
                <a:extLst>
                  <a:ext uri="{FF2B5EF4-FFF2-40B4-BE49-F238E27FC236}">
                    <a16:creationId xmlns:a16="http://schemas.microsoft.com/office/drawing/2014/main" id="{F1F4706B-073C-4CA7-AC23-1ECA496AA87D}"/>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6" name="iṩ1íḋè">
                <a:extLst>
                  <a:ext uri="{FF2B5EF4-FFF2-40B4-BE49-F238E27FC236}">
                    <a16:creationId xmlns:a16="http://schemas.microsoft.com/office/drawing/2014/main" id="{BED35661-884D-4693-9842-41C6167A0A3B}"/>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7" name="íṣľíḍè">
                <a:extLst>
                  <a:ext uri="{FF2B5EF4-FFF2-40B4-BE49-F238E27FC236}">
                    <a16:creationId xmlns:a16="http://schemas.microsoft.com/office/drawing/2014/main" id="{926F5F48-BA54-4DBA-807E-9426C4F0C1EF}"/>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nvGrpSpPr>
            <p:cNvPr id="199" name="íṥľíḓé">
              <a:extLst>
                <a:ext uri="{FF2B5EF4-FFF2-40B4-BE49-F238E27FC236}">
                  <a16:creationId xmlns:a16="http://schemas.microsoft.com/office/drawing/2014/main" id="{D87840FA-09AD-47EA-B02E-ACC9A50F5ABD}"/>
                </a:ext>
              </a:extLst>
            </p:cNvPr>
            <p:cNvGrpSpPr/>
            <p:nvPr/>
          </p:nvGrpSpPr>
          <p:grpSpPr>
            <a:xfrm>
              <a:off x="3645458" y="3873595"/>
              <a:ext cx="7018182" cy="227590"/>
              <a:chOff x="4624388" y="3695700"/>
              <a:chExt cx="4210051" cy="136526"/>
            </a:xfrm>
            <a:grpFill/>
          </p:grpSpPr>
          <p:sp>
            <p:nvSpPr>
              <p:cNvPr id="200" name="îš1îde">
                <a:extLst>
                  <a:ext uri="{FF2B5EF4-FFF2-40B4-BE49-F238E27FC236}">
                    <a16:creationId xmlns:a16="http://schemas.microsoft.com/office/drawing/2014/main" id="{93B4CCFF-C635-4641-983B-0B2D4566D4D9}"/>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1" name="íSļïďé">
                <a:extLst>
                  <a:ext uri="{FF2B5EF4-FFF2-40B4-BE49-F238E27FC236}">
                    <a16:creationId xmlns:a16="http://schemas.microsoft.com/office/drawing/2014/main" id="{DA863DE3-6D56-4A05-97F1-01B5CEAA492A}"/>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2" name="íṥľîḍe">
                <a:extLst>
                  <a:ext uri="{FF2B5EF4-FFF2-40B4-BE49-F238E27FC236}">
                    <a16:creationId xmlns:a16="http://schemas.microsoft.com/office/drawing/2014/main" id="{E761C7B5-8D98-48C0-A12E-85950795ABB2}"/>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3" name="îṧ1iḍê">
                <a:extLst>
                  <a:ext uri="{FF2B5EF4-FFF2-40B4-BE49-F238E27FC236}">
                    <a16:creationId xmlns:a16="http://schemas.microsoft.com/office/drawing/2014/main" id="{0FDA0912-E751-42B5-9671-9564FD2BDA5A}"/>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4" name="îšlïḓe">
                <a:extLst>
                  <a:ext uri="{FF2B5EF4-FFF2-40B4-BE49-F238E27FC236}">
                    <a16:creationId xmlns:a16="http://schemas.microsoft.com/office/drawing/2014/main" id="{B8487026-237D-40DE-83B0-F423E50FF762}"/>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5" name="iṩľiďe">
                <a:extLst>
                  <a:ext uri="{FF2B5EF4-FFF2-40B4-BE49-F238E27FC236}">
                    <a16:creationId xmlns:a16="http://schemas.microsoft.com/office/drawing/2014/main" id="{2E58BD3A-8580-4BC0-AECF-3817AF59C45E}"/>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6" name="ïṩlíḋè">
                <a:extLst>
                  <a:ext uri="{FF2B5EF4-FFF2-40B4-BE49-F238E27FC236}">
                    <a16:creationId xmlns:a16="http://schemas.microsoft.com/office/drawing/2014/main" id="{EA1DFD8F-22DD-4A04-A3EA-0FC743F332AE}"/>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7" name="iṩľíḋé">
                <a:extLst>
                  <a:ext uri="{FF2B5EF4-FFF2-40B4-BE49-F238E27FC236}">
                    <a16:creationId xmlns:a16="http://schemas.microsoft.com/office/drawing/2014/main" id="{60A6E24E-D3EB-418D-ADE0-753A68BB883A}"/>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8" name="iṧlíḓé">
                <a:extLst>
                  <a:ext uri="{FF2B5EF4-FFF2-40B4-BE49-F238E27FC236}">
                    <a16:creationId xmlns:a16="http://schemas.microsoft.com/office/drawing/2014/main" id="{B946B683-88A7-474A-8FF7-F748B1257C71}"/>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9" name="íṥľide">
                <a:extLst>
                  <a:ext uri="{FF2B5EF4-FFF2-40B4-BE49-F238E27FC236}">
                    <a16:creationId xmlns:a16="http://schemas.microsoft.com/office/drawing/2014/main" id="{2425F509-B7CD-431D-9FF9-B052FE689B72}"/>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0" name="ïṩlîḑè">
                <a:extLst>
                  <a:ext uri="{FF2B5EF4-FFF2-40B4-BE49-F238E27FC236}">
                    <a16:creationId xmlns:a16="http://schemas.microsoft.com/office/drawing/2014/main" id="{8F5D666F-9FBB-4FF9-A6BD-A1389E334570}"/>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1" name="í$ḷiḓê">
                <a:extLst>
                  <a:ext uri="{FF2B5EF4-FFF2-40B4-BE49-F238E27FC236}">
                    <a16:creationId xmlns:a16="http://schemas.microsoft.com/office/drawing/2014/main" id="{104804C5-B235-4771-AEDD-0A07DD36EA31}"/>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2" name="ïṡļîdê">
                <a:extLst>
                  <a:ext uri="{FF2B5EF4-FFF2-40B4-BE49-F238E27FC236}">
                    <a16:creationId xmlns:a16="http://schemas.microsoft.com/office/drawing/2014/main" id="{FAF344D5-96C6-4554-BB17-1876061C1E89}"/>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3" name="ísḷíďê">
                <a:extLst>
                  <a:ext uri="{FF2B5EF4-FFF2-40B4-BE49-F238E27FC236}">
                    <a16:creationId xmlns:a16="http://schemas.microsoft.com/office/drawing/2014/main" id="{ECA8A5B8-0691-4E5E-8BA6-75F66AF35AD1}"/>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4" name="ïşḷïḑè">
                <a:extLst>
                  <a:ext uri="{FF2B5EF4-FFF2-40B4-BE49-F238E27FC236}">
                    <a16:creationId xmlns:a16="http://schemas.microsoft.com/office/drawing/2014/main" id="{4A66F242-56FB-4E52-A207-7B3AF34145CA}"/>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5" name="ïŝľiḍê">
                <a:extLst>
                  <a:ext uri="{FF2B5EF4-FFF2-40B4-BE49-F238E27FC236}">
                    <a16:creationId xmlns:a16="http://schemas.microsoft.com/office/drawing/2014/main" id="{7DBD749D-864A-454B-A9CC-A29A56F1ED62}"/>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6" name="iṥḻïdê">
                <a:extLst>
                  <a:ext uri="{FF2B5EF4-FFF2-40B4-BE49-F238E27FC236}">
                    <a16:creationId xmlns:a16="http://schemas.microsoft.com/office/drawing/2014/main" id="{FA1771DF-2876-496D-B0A5-483A0B07DA93}"/>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sp>
        <p:nvSpPr>
          <p:cNvPr id="238" name="矩形 237">
            <a:extLst>
              <a:ext uri="{FF2B5EF4-FFF2-40B4-BE49-F238E27FC236}">
                <a16:creationId xmlns:a16="http://schemas.microsoft.com/office/drawing/2014/main" id="{B0C3C289-3675-46FA-9EE8-994C1180D91B}"/>
              </a:ext>
            </a:extLst>
          </p:cNvPr>
          <p:cNvSpPr/>
          <p:nvPr userDrawn="1"/>
        </p:nvSpPr>
        <p:spPr>
          <a:xfrm flipV="1">
            <a:off x="0" y="6806337"/>
            <a:ext cx="12192000" cy="65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7" name="灯片编号占位符 6">
            <a:extLst>
              <a:ext uri="{FF2B5EF4-FFF2-40B4-BE49-F238E27FC236}">
                <a16:creationId xmlns:a16="http://schemas.microsoft.com/office/drawing/2014/main" id="{71A23097-D24F-4C1A-8A0B-2F4109837B7D}"/>
              </a:ext>
            </a:extLst>
          </p:cNvPr>
          <p:cNvSpPr>
            <a:spLocks noGrp="1"/>
          </p:cNvSpPr>
          <p:nvPr>
            <p:ph type="sldNum" sz="quarter" idx="13"/>
          </p:nvPr>
        </p:nvSpPr>
        <p:spPr>
          <a:xfrm>
            <a:off x="8765175" y="6583682"/>
            <a:ext cx="2743200" cy="149924"/>
          </a:xfrm>
        </p:spPr>
        <p:txBody>
          <a:bodyPr lIns="0" tIns="0" rIns="0" bIns="0"/>
          <a:lstStyle>
            <a:lvl1pPr>
              <a:defRPr sz="1400" b="1">
                <a:solidFill>
                  <a:schemeClr val="accent1"/>
                </a:solidFill>
                <a:latin typeface="+mn-lt"/>
              </a:defRPr>
            </a:lvl1pPr>
          </a:lstStyle>
          <a:p>
            <a:fld id="{E16B16C1-6D5E-46C9-B419-8AFAA0B89E27}" type="slidenum">
              <a:rPr lang="zh-CN" altLang="en-US" smtClean="0"/>
              <a:pPr/>
              <a:t>‹#›</a:t>
            </a:fld>
            <a:endParaRPr lang="zh-CN" altLang="en-US" dirty="0"/>
          </a:p>
        </p:txBody>
      </p:sp>
    </p:spTree>
    <p:extLst>
      <p:ext uri="{BB962C8B-B14F-4D97-AF65-F5344CB8AC3E}">
        <p14:creationId xmlns:p14="http://schemas.microsoft.com/office/powerpoint/2010/main" val="92606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1" name="图片 100">
            <a:extLst>
              <a:ext uri="{FF2B5EF4-FFF2-40B4-BE49-F238E27FC236}">
                <a16:creationId xmlns:a16="http://schemas.microsoft.com/office/drawing/2014/main" id="{40241BD1-A8D3-47F7-86B7-D5E355EF47D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898" t="238" r="19837"/>
          <a:stretch/>
        </p:blipFill>
        <p:spPr>
          <a:xfrm>
            <a:off x="7004816" y="0"/>
            <a:ext cx="5187184" cy="7002684"/>
          </a:xfrm>
          <a:custGeom>
            <a:avLst/>
            <a:gdLst>
              <a:gd name="connsiteX0" fmla="*/ 0 w 5187184"/>
              <a:gd name="connsiteY0" fmla="*/ 0 h 7002684"/>
              <a:gd name="connsiteX1" fmla="*/ 3890388 w 5187184"/>
              <a:gd name="connsiteY1" fmla="*/ 0 h 7002684"/>
              <a:gd name="connsiteX2" fmla="*/ 4149780 w 5187184"/>
              <a:gd name="connsiteY2" fmla="*/ 1400714 h 7002684"/>
              <a:gd name="connsiteX3" fmla="*/ 5187184 w 5187184"/>
              <a:gd name="connsiteY3" fmla="*/ 7002684 h 7002684"/>
              <a:gd name="connsiteX4" fmla="*/ 1296796 w 5187184"/>
              <a:gd name="connsiteY4" fmla="*/ 7002684 h 7002684"/>
              <a:gd name="connsiteX5" fmla="*/ 1037445 w 5187184"/>
              <a:gd name="connsiteY5" fmla="*/ 5602192 h 700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184" h="7002684">
                <a:moveTo>
                  <a:pt x="0" y="0"/>
                </a:moveTo>
                <a:lnTo>
                  <a:pt x="3890388" y="0"/>
                </a:lnTo>
                <a:lnTo>
                  <a:pt x="4149780" y="1400714"/>
                </a:lnTo>
                <a:lnTo>
                  <a:pt x="5187184" y="7002684"/>
                </a:lnTo>
                <a:lnTo>
                  <a:pt x="1296796" y="7002684"/>
                </a:lnTo>
                <a:lnTo>
                  <a:pt x="1037445" y="5602192"/>
                </a:lnTo>
                <a:close/>
              </a:path>
            </a:pathLst>
          </a:custGeom>
        </p:spPr>
      </p:pic>
      <p:cxnSp>
        <p:nvCxnSpPr>
          <p:cNvPr id="53" name="直接连接符 52">
            <a:extLst>
              <a:ext uri="{FF2B5EF4-FFF2-40B4-BE49-F238E27FC236}">
                <a16:creationId xmlns:a16="http://schemas.microsoft.com/office/drawing/2014/main" id="{A84DE908-609D-429C-9E25-5348F9EE3ABE}"/>
              </a:ext>
            </a:extLst>
          </p:cNvPr>
          <p:cNvCxnSpPr>
            <a:cxnSpLocks/>
          </p:cNvCxnSpPr>
          <p:nvPr userDrawn="1"/>
        </p:nvCxnSpPr>
        <p:spPr>
          <a:xfrm flipV="1">
            <a:off x="751661" y="2058446"/>
            <a:ext cx="0" cy="1232128"/>
          </a:xfrm>
          <a:prstGeom prst="line">
            <a:avLst/>
          </a:prstGeom>
          <a:ln w="50800"/>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29F0012B-7E46-4A2B-90DC-81D0099485BA}"/>
              </a:ext>
            </a:extLst>
          </p:cNvPr>
          <p:cNvGrpSpPr/>
          <p:nvPr userDrawn="1"/>
        </p:nvGrpSpPr>
        <p:grpSpPr>
          <a:xfrm>
            <a:off x="7046098" y="1352452"/>
            <a:ext cx="4466907" cy="1055243"/>
            <a:chOff x="6957679" y="1357480"/>
            <a:chExt cx="4466907" cy="1055243"/>
          </a:xfrm>
        </p:grpSpPr>
        <p:sp>
          <p:nvSpPr>
            <p:cNvPr id="62" name="平行四边形 61">
              <a:extLst>
                <a:ext uri="{FF2B5EF4-FFF2-40B4-BE49-F238E27FC236}">
                  <a16:creationId xmlns:a16="http://schemas.microsoft.com/office/drawing/2014/main" id="{2E4708A6-CD59-4294-BEB9-D77B9936E86F}"/>
                </a:ext>
              </a:extLst>
            </p:cNvPr>
            <p:cNvSpPr/>
            <p:nvPr userDrawn="1"/>
          </p:nvSpPr>
          <p:spPr>
            <a:xfrm flipH="1">
              <a:off x="6957679" y="1357480"/>
              <a:ext cx="4466907" cy="1055243"/>
            </a:xfrm>
            <a:prstGeom prst="parallelogram">
              <a:avLst>
                <a:gd name="adj" fmla="val 190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grpSp>
          <p:nvGrpSpPr>
            <p:cNvPr id="5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CDBB260-8473-41C8-B52E-2986FB5FBCE2}"/>
                </a:ext>
              </a:extLst>
            </p:cNvPr>
            <p:cNvGrpSpPr>
              <a:grpSpLocks noChangeAspect="1"/>
            </p:cNvGrpSpPr>
            <p:nvPr userDrawn="1">
              <p:custDataLst>
                <p:tags r:id="rId1"/>
              </p:custDataLst>
            </p:nvPr>
          </p:nvGrpSpPr>
          <p:grpSpPr>
            <a:xfrm>
              <a:off x="7239288" y="1526358"/>
              <a:ext cx="3949906" cy="733268"/>
              <a:chOff x="3497261" y="2746242"/>
              <a:chExt cx="7298696" cy="1354943"/>
            </a:xfrm>
            <a:solidFill>
              <a:schemeClr val="bg1"/>
            </a:solidFill>
          </p:grpSpPr>
          <p:grpSp>
            <p:nvGrpSpPr>
              <p:cNvPr id="55" name="ïşļíḓê">
                <a:extLst>
                  <a:ext uri="{FF2B5EF4-FFF2-40B4-BE49-F238E27FC236}">
                    <a16:creationId xmlns:a16="http://schemas.microsoft.com/office/drawing/2014/main" id="{ED1082B5-26CB-436D-856C-720811C98FC9}"/>
                  </a:ext>
                </a:extLst>
              </p:cNvPr>
              <p:cNvGrpSpPr/>
              <p:nvPr/>
            </p:nvGrpSpPr>
            <p:grpSpPr>
              <a:xfrm>
                <a:off x="3497261" y="2746242"/>
                <a:ext cx="7298696" cy="1095599"/>
                <a:chOff x="4535488" y="3019425"/>
                <a:chExt cx="4378326" cy="657226"/>
              </a:xfrm>
              <a:grpFill/>
            </p:grpSpPr>
            <p:sp>
              <p:nvSpPr>
                <p:cNvPr id="79" name="îṥļiďe">
                  <a:extLst>
                    <a:ext uri="{FF2B5EF4-FFF2-40B4-BE49-F238E27FC236}">
                      <a16:creationId xmlns:a16="http://schemas.microsoft.com/office/drawing/2014/main" id="{522FC84F-557E-4A3C-8DC7-425BAC83CDB5}"/>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0" name="íŝļíḍê">
                  <a:extLst>
                    <a:ext uri="{FF2B5EF4-FFF2-40B4-BE49-F238E27FC236}">
                      <a16:creationId xmlns:a16="http://schemas.microsoft.com/office/drawing/2014/main" id="{317FC23A-3AFA-4148-9951-DDDE2F114FC6}"/>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1" name="íşḷiḋe">
                  <a:extLst>
                    <a:ext uri="{FF2B5EF4-FFF2-40B4-BE49-F238E27FC236}">
                      <a16:creationId xmlns:a16="http://schemas.microsoft.com/office/drawing/2014/main" id="{E5F73C2C-4370-4F82-ADEF-A71748BE6BCE}"/>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2" name="iṩ1îdê">
                  <a:extLst>
                    <a:ext uri="{FF2B5EF4-FFF2-40B4-BE49-F238E27FC236}">
                      <a16:creationId xmlns:a16="http://schemas.microsoft.com/office/drawing/2014/main" id="{32628B04-AA95-4D0A-A268-D584F3CF1BD8}"/>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3" name="isļïḍe">
                  <a:extLst>
                    <a:ext uri="{FF2B5EF4-FFF2-40B4-BE49-F238E27FC236}">
                      <a16:creationId xmlns:a16="http://schemas.microsoft.com/office/drawing/2014/main" id="{641E348A-B726-44F4-AB49-2964C444224B}"/>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4" name="íṣḷíḋê">
                  <a:extLst>
                    <a:ext uri="{FF2B5EF4-FFF2-40B4-BE49-F238E27FC236}">
                      <a16:creationId xmlns:a16="http://schemas.microsoft.com/office/drawing/2014/main" id="{9FAEAE36-D319-447B-A4CC-C0F3A533261A}"/>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5" name="iṧľïdé">
                  <a:extLst>
                    <a:ext uri="{FF2B5EF4-FFF2-40B4-BE49-F238E27FC236}">
                      <a16:creationId xmlns:a16="http://schemas.microsoft.com/office/drawing/2014/main" id="{3E7611A2-6211-46F3-9AFE-4F26BF3BF7E5}"/>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6" name="ïṡḷïḓé">
                  <a:extLst>
                    <a:ext uri="{FF2B5EF4-FFF2-40B4-BE49-F238E27FC236}">
                      <a16:creationId xmlns:a16="http://schemas.microsoft.com/office/drawing/2014/main" id="{77B31534-C54D-47C8-AEA6-2919446964AD}"/>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7" name="îṥ1ïḋè">
                  <a:extLst>
                    <a:ext uri="{FF2B5EF4-FFF2-40B4-BE49-F238E27FC236}">
                      <a16:creationId xmlns:a16="http://schemas.microsoft.com/office/drawing/2014/main" id="{B0C14D91-1B78-4516-B8F5-F9D99C9A69C1}"/>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8" name="ïsľîdé">
                  <a:extLst>
                    <a:ext uri="{FF2B5EF4-FFF2-40B4-BE49-F238E27FC236}">
                      <a16:creationId xmlns:a16="http://schemas.microsoft.com/office/drawing/2014/main" id="{C9385950-604F-4C64-8200-A5CF4B69CE3A}"/>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9" name="íṩlíďê">
                  <a:extLst>
                    <a:ext uri="{FF2B5EF4-FFF2-40B4-BE49-F238E27FC236}">
                      <a16:creationId xmlns:a16="http://schemas.microsoft.com/office/drawing/2014/main" id="{F0944B53-6A30-4C50-9650-32EFB117B55E}"/>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0" name="işḷïďè">
                  <a:extLst>
                    <a:ext uri="{FF2B5EF4-FFF2-40B4-BE49-F238E27FC236}">
                      <a16:creationId xmlns:a16="http://schemas.microsoft.com/office/drawing/2014/main" id="{95C68343-A573-4005-8688-B201071AC7D3}"/>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1" name="îṡlíḑê">
                  <a:extLst>
                    <a:ext uri="{FF2B5EF4-FFF2-40B4-BE49-F238E27FC236}">
                      <a16:creationId xmlns:a16="http://schemas.microsoft.com/office/drawing/2014/main" id="{FED77C9B-F7C2-4749-ADD9-11265E120BC7}"/>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2" name="iṡľïḍê">
                  <a:extLst>
                    <a:ext uri="{FF2B5EF4-FFF2-40B4-BE49-F238E27FC236}">
                      <a16:creationId xmlns:a16="http://schemas.microsoft.com/office/drawing/2014/main" id="{7E6A8128-F7F8-4935-B552-F399EEFAFCCF}"/>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3" name="iṥľíḑe">
                  <a:extLst>
                    <a:ext uri="{FF2B5EF4-FFF2-40B4-BE49-F238E27FC236}">
                      <a16:creationId xmlns:a16="http://schemas.microsoft.com/office/drawing/2014/main" id="{2BA9E160-D887-42DA-8C74-BACF6B95692B}"/>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4" name="íṥḷîḍé">
                  <a:extLst>
                    <a:ext uri="{FF2B5EF4-FFF2-40B4-BE49-F238E27FC236}">
                      <a16:creationId xmlns:a16="http://schemas.microsoft.com/office/drawing/2014/main" id="{26F181A6-2982-42A2-93B9-E2B632F0E5CE}"/>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5" name="íṩľiḓé">
                  <a:extLst>
                    <a:ext uri="{FF2B5EF4-FFF2-40B4-BE49-F238E27FC236}">
                      <a16:creationId xmlns:a16="http://schemas.microsoft.com/office/drawing/2014/main" id="{FED0D933-C675-4CB6-B971-A5B5E2D4FF18}"/>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6" name="ïŝļîdê">
                  <a:extLst>
                    <a:ext uri="{FF2B5EF4-FFF2-40B4-BE49-F238E27FC236}">
                      <a16:creationId xmlns:a16="http://schemas.microsoft.com/office/drawing/2014/main" id="{668FDA64-84B9-4A6D-9A28-4A1D2C311C19}"/>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7" name="iṡľîḑé">
                  <a:extLst>
                    <a:ext uri="{FF2B5EF4-FFF2-40B4-BE49-F238E27FC236}">
                      <a16:creationId xmlns:a16="http://schemas.microsoft.com/office/drawing/2014/main" id="{4DB08EBF-296B-4EAD-93F3-73A08F3C4A6E}"/>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8" name="iṩ1íḋè">
                  <a:extLst>
                    <a:ext uri="{FF2B5EF4-FFF2-40B4-BE49-F238E27FC236}">
                      <a16:creationId xmlns:a16="http://schemas.microsoft.com/office/drawing/2014/main" id="{38FDBD1A-7475-4D5E-BC13-A85B751AE1FF}"/>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9" name="íṣľíḍè">
                  <a:extLst>
                    <a:ext uri="{FF2B5EF4-FFF2-40B4-BE49-F238E27FC236}">
                      <a16:creationId xmlns:a16="http://schemas.microsoft.com/office/drawing/2014/main" id="{FE371C0A-3E7F-4335-AB5E-EAC1291BCA3D}"/>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nvGrpSpPr>
              <p:cNvPr id="57" name="íṥľíḓé">
                <a:extLst>
                  <a:ext uri="{FF2B5EF4-FFF2-40B4-BE49-F238E27FC236}">
                    <a16:creationId xmlns:a16="http://schemas.microsoft.com/office/drawing/2014/main" id="{52E97030-55F2-46EC-881A-1F6995DAA939}"/>
                  </a:ext>
                </a:extLst>
              </p:cNvPr>
              <p:cNvGrpSpPr/>
              <p:nvPr/>
            </p:nvGrpSpPr>
            <p:grpSpPr>
              <a:xfrm>
                <a:off x="3645458" y="3873595"/>
                <a:ext cx="7018182" cy="227590"/>
                <a:chOff x="4624388" y="3695700"/>
                <a:chExt cx="4210051" cy="136526"/>
              </a:xfrm>
              <a:grpFill/>
            </p:grpSpPr>
            <p:sp>
              <p:nvSpPr>
                <p:cNvPr id="61" name="îš1îde">
                  <a:extLst>
                    <a:ext uri="{FF2B5EF4-FFF2-40B4-BE49-F238E27FC236}">
                      <a16:creationId xmlns:a16="http://schemas.microsoft.com/office/drawing/2014/main" id="{91171CE6-3B15-409D-85DC-F73CB6DA9F91}"/>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3" name="íSļïďé">
                  <a:extLst>
                    <a:ext uri="{FF2B5EF4-FFF2-40B4-BE49-F238E27FC236}">
                      <a16:creationId xmlns:a16="http://schemas.microsoft.com/office/drawing/2014/main" id="{78DEFC10-D19F-4D06-9EFF-6B1C70DC5EFC}"/>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4" name="íṥľîḍe">
                  <a:extLst>
                    <a:ext uri="{FF2B5EF4-FFF2-40B4-BE49-F238E27FC236}">
                      <a16:creationId xmlns:a16="http://schemas.microsoft.com/office/drawing/2014/main" id="{C04DA03B-1CB7-4911-83D6-E103E92A0A78}"/>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5" name="îṧ1iḍê">
                  <a:extLst>
                    <a:ext uri="{FF2B5EF4-FFF2-40B4-BE49-F238E27FC236}">
                      <a16:creationId xmlns:a16="http://schemas.microsoft.com/office/drawing/2014/main" id="{ABB1B553-487E-4D06-B2B5-7B4FD086124C}"/>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6" name="îšlïḓe">
                  <a:extLst>
                    <a:ext uri="{FF2B5EF4-FFF2-40B4-BE49-F238E27FC236}">
                      <a16:creationId xmlns:a16="http://schemas.microsoft.com/office/drawing/2014/main" id="{993ABEC9-08CA-46E9-BB51-52EC50BB2E92}"/>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7" name="iṩľiďe">
                  <a:extLst>
                    <a:ext uri="{FF2B5EF4-FFF2-40B4-BE49-F238E27FC236}">
                      <a16:creationId xmlns:a16="http://schemas.microsoft.com/office/drawing/2014/main" id="{909A8A9B-33CD-4775-99E1-9F7DB4E4B82F}"/>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8" name="ïṩlíḋè">
                  <a:extLst>
                    <a:ext uri="{FF2B5EF4-FFF2-40B4-BE49-F238E27FC236}">
                      <a16:creationId xmlns:a16="http://schemas.microsoft.com/office/drawing/2014/main" id="{40EDC1DF-6465-4FAA-AADD-5B1CBFCF1173}"/>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9" name="iṩľíḋé">
                  <a:extLst>
                    <a:ext uri="{FF2B5EF4-FFF2-40B4-BE49-F238E27FC236}">
                      <a16:creationId xmlns:a16="http://schemas.microsoft.com/office/drawing/2014/main" id="{3DA0BDBC-BAF6-4A62-92E5-F6C54819EEC5}"/>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0" name="iṧlíḓé">
                  <a:extLst>
                    <a:ext uri="{FF2B5EF4-FFF2-40B4-BE49-F238E27FC236}">
                      <a16:creationId xmlns:a16="http://schemas.microsoft.com/office/drawing/2014/main" id="{768C15D8-E22A-4DD6-84F2-4F27FFEC345B}"/>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1" name="íṥľide">
                  <a:extLst>
                    <a:ext uri="{FF2B5EF4-FFF2-40B4-BE49-F238E27FC236}">
                      <a16:creationId xmlns:a16="http://schemas.microsoft.com/office/drawing/2014/main" id="{CAB892D3-96B4-4F71-8A34-57F90BA8CC1C}"/>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2" name="ïṩlîḑè">
                  <a:extLst>
                    <a:ext uri="{FF2B5EF4-FFF2-40B4-BE49-F238E27FC236}">
                      <a16:creationId xmlns:a16="http://schemas.microsoft.com/office/drawing/2014/main" id="{9A1DF51C-D885-41E7-B2E2-00A93EB1F3B0}"/>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3" name="í$ḷiḓê">
                  <a:extLst>
                    <a:ext uri="{FF2B5EF4-FFF2-40B4-BE49-F238E27FC236}">
                      <a16:creationId xmlns:a16="http://schemas.microsoft.com/office/drawing/2014/main" id="{6B50EE9C-F8C9-4408-AA45-DE503548EE2F}"/>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4" name="ïṡļîdê">
                  <a:extLst>
                    <a:ext uri="{FF2B5EF4-FFF2-40B4-BE49-F238E27FC236}">
                      <a16:creationId xmlns:a16="http://schemas.microsoft.com/office/drawing/2014/main" id="{053003D2-C91E-4BB4-A114-695E918408A3}"/>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5" name="ísḷíďê">
                  <a:extLst>
                    <a:ext uri="{FF2B5EF4-FFF2-40B4-BE49-F238E27FC236}">
                      <a16:creationId xmlns:a16="http://schemas.microsoft.com/office/drawing/2014/main" id="{0B501A4B-A469-45BD-99B5-0CBC4EF96130}"/>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6" name="ïşḷïḑè">
                  <a:extLst>
                    <a:ext uri="{FF2B5EF4-FFF2-40B4-BE49-F238E27FC236}">
                      <a16:creationId xmlns:a16="http://schemas.microsoft.com/office/drawing/2014/main" id="{04031500-A2BF-4EFA-B9CA-DE8D4E6AAF7B}"/>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7" name="ïŝľiḍê">
                  <a:extLst>
                    <a:ext uri="{FF2B5EF4-FFF2-40B4-BE49-F238E27FC236}">
                      <a16:creationId xmlns:a16="http://schemas.microsoft.com/office/drawing/2014/main" id="{F143B320-BF8D-4909-99A9-F860EA062D2C}"/>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8" name="iṥḻïdê">
                  <a:extLst>
                    <a:ext uri="{FF2B5EF4-FFF2-40B4-BE49-F238E27FC236}">
                      <a16:creationId xmlns:a16="http://schemas.microsoft.com/office/drawing/2014/main" id="{AEB515CE-CBD4-4BA4-BF4A-CCAF3024D66A}"/>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grpSp>
      <p:sp>
        <p:nvSpPr>
          <p:cNvPr id="14" name="文本占位符 13">
            <a:extLst>
              <a:ext uri="{FF2B5EF4-FFF2-40B4-BE49-F238E27FC236}">
                <a16:creationId xmlns:a16="http://schemas.microsoft.com/office/drawing/2014/main" id="{835CE3C5-0B3F-491C-B81D-7913127B94F8}"/>
              </a:ext>
            </a:extLst>
          </p:cNvPr>
          <p:cNvSpPr>
            <a:spLocks noGrp="1"/>
          </p:cNvSpPr>
          <p:nvPr>
            <p:ph type="body" sz="quarter" idx="14" hasCustomPrompt="1"/>
          </p:nvPr>
        </p:nvSpPr>
        <p:spPr>
          <a:xfrm>
            <a:off x="864203" y="2055214"/>
            <a:ext cx="5662246" cy="559312"/>
          </a:xfrm>
        </p:spPr>
        <p:txBody>
          <a:bodyPr lIns="0" tIns="0" rIns="0" bIns="0">
            <a:normAutofit/>
          </a:bodyPr>
          <a:lstStyle>
            <a:lvl1pPr marL="0" indent="0">
              <a:buNone/>
              <a:defRPr lang="zh-CN" altLang="en-US" sz="4400" b="1" kern="1200" spc="300" dirty="0" smtClean="0">
                <a:solidFill>
                  <a:schemeClr val="accent1"/>
                </a:solidFill>
                <a:latin typeface="+mj-lt"/>
                <a:ea typeface="+mj-ea"/>
                <a:cs typeface="+mn-cs"/>
              </a:defRPr>
            </a:lvl1pPr>
          </a:lstStyle>
          <a:p>
            <a:pPr lvl="0"/>
            <a:r>
              <a:rPr lang="en-US" altLang="zh-CN" dirty="0"/>
              <a:t>THANKS</a:t>
            </a:r>
            <a:endParaRPr lang="zh-CN" altLang="en-US" dirty="0"/>
          </a:p>
        </p:txBody>
      </p:sp>
      <p:sp>
        <p:nvSpPr>
          <p:cNvPr id="104" name="文本占位符 13">
            <a:extLst>
              <a:ext uri="{FF2B5EF4-FFF2-40B4-BE49-F238E27FC236}">
                <a16:creationId xmlns:a16="http://schemas.microsoft.com/office/drawing/2014/main" id="{8B8C66F9-1BA7-4488-86B8-D683D3E2C440}"/>
              </a:ext>
            </a:extLst>
          </p:cNvPr>
          <p:cNvSpPr>
            <a:spLocks noGrp="1"/>
          </p:cNvSpPr>
          <p:nvPr>
            <p:ph type="body" sz="quarter" idx="15" hasCustomPrompt="1"/>
          </p:nvPr>
        </p:nvSpPr>
        <p:spPr>
          <a:xfrm>
            <a:off x="864203" y="2722258"/>
            <a:ext cx="5662246" cy="559312"/>
          </a:xfrm>
        </p:spPr>
        <p:txBody>
          <a:bodyPr lIns="0" tIns="0" rIns="0" bIns="0">
            <a:noAutofit/>
          </a:bodyPr>
          <a:lstStyle>
            <a:lvl1pPr marL="0" indent="0" algn="l" defTabSz="914400" rtl="0" eaLnBrk="1" latinLnBrk="0" hangingPunct="1">
              <a:lnSpc>
                <a:spcPct val="90000"/>
              </a:lnSpc>
              <a:spcBef>
                <a:spcPts val="1000"/>
              </a:spcBef>
              <a:buFontTx/>
              <a:buNone/>
              <a:defRPr lang="zh-CN" altLang="en-US" sz="4400" b="1" kern="1200" spc="300" dirty="0" smtClean="0">
                <a:solidFill>
                  <a:schemeClr val="accent1"/>
                </a:solidFill>
                <a:latin typeface="+mj-ea"/>
                <a:ea typeface="+mj-ea"/>
                <a:cs typeface="+mn-cs"/>
              </a:defRPr>
            </a:lvl1pPr>
          </a:lstStyle>
          <a:p>
            <a:pPr lvl="0"/>
            <a:r>
              <a:rPr lang="zh-CN" altLang="en-US" dirty="0"/>
              <a:t>请老师批评指正</a:t>
            </a:r>
          </a:p>
        </p:txBody>
      </p:sp>
      <p:sp>
        <p:nvSpPr>
          <p:cNvPr id="105" name="文本占位符 13">
            <a:extLst>
              <a:ext uri="{FF2B5EF4-FFF2-40B4-BE49-F238E27FC236}">
                <a16:creationId xmlns:a16="http://schemas.microsoft.com/office/drawing/2014/main" id="{DB1B93C8-A3B7-4C7C-9966-B00E85E42807}"/>
              </a:ext>
            </a:extLst>
          </p:cNvPr>
          <p:cNvSpPr>
            <a:spLocks noGrp="1"/>
          </p:cNvSpPr>
          <p:nvPr>
            <p:ph type="body" sz="quarter" idx="16" hasCustomPrompt="1"/>
          </p:nvPr>
        </p:nvSpPr>
        <p:spPr>
          <a:xfrm>
            <a:off x="751661" y="4083336"/>
            <a:ext cx="5662246" cy="279656"/>
          </a:xfrm>
        </p:spPr>
        <p:txBody>
          <a:bodyPr lIns="0" tIns="0" rIns="0" bIns="0">
            <a:normAutofit/>
          </a:bodyPr>
          <a:lstStyle>
            <a:lvl1pPr marL="0" indent="0">
              <a:buNone/>
              <a:defRPr lang="zh-CN" altLang="en-US" sz="1800" b="1" kern="1200" spc="300" dirty="0" smtClean="0">
                <a:solidFill>
                  <a:schemeClr val="accent1"/>
                </a:solidFill>
                <a:latin typeface="+mn-ea"/>
                <a:ea typeface="+mn-ea"/>
                <a:cs typeface="+mn-cs"/>
              </a:defRPr>
            </a:lvl1pPr>
          </a:lstStyle>
          <a:p>
            <a:pPr lvl="0"/>
            <a:r>
              <a:rPr lang="zh-CN" altLang="en-US" dirty="0"/>
              <a:t>答辩人：</a:t>
            </a:r>
            <a:r>
              <a:rPr lang="en-US" altLang="zh-CN" dirty="0"/>
              <a:t>XXX</a:t>
            </a:r>
            <a:endParaRPr lang="zh-CN" altLang="en-US" dirty="0"/>
          </a:p>
        </p:txBody>
      </p:sp>
      <p:sp>
        <p:nvSpPr>
          <p:cNvPr id="106" name="文本占位符 13">
            <a:extLst>
              <a:ext uri="{FF2B5EF4-FFF2-40B4-BE49-F238E27FC236}">
                <a16:creationId xmlns:a16="http://schemas.microsoft.com/office/drawing/2014/main" id="{1A47E224-53C8-4F56-8CA9-3FE407BB1692}"/>
              </a:ext>
            </a:extLst>
          </p:cNvPr>
          <p:cNvSpPr>
            <a:spLocks noGrp="1"/>
          </p:cNvSpPr>
          <p:nvPr>
            <p:ph type="body" sz="quarter" idx="17" hasCustomPrompt="1"/>
          </p:nvPr>
        </p:nvSpPr>
        <p:spPr>
          <a:xfrm>
            <a:off x="749427" y="4433948"/>
            <a:ext cx="5662246" cy="279656"/>
          </a:xfrm>
        </p:spPr>
        <p:txBody>
          <a:bodyPr lIns="0" tIns="0" rIns="0" bIns="0">
            <a:normAutofit/>
          </a:bodyPr>
          <a:lstStyle>
            <a:lvl1pPr marL="0" indent="0">
              <a:buNone/>
              <a:defRPr lang="zh-CN" altLang="en-US" sz="1800" b="1" kern="1200" spc="300" dirty="0" smtClean="0">
                <a:solidFill>
                  <a:schemeClr val="accent1"/>
                </a:solidFill>
                <a:latin typeface="+mn-ea"/>
                <a:ea typeface="+mn-ea"/>
                <a:cs typeface="+mn-cs"/>
              </a:defRPr>
            </a:lvl1pPr>
          </a:lstStyle>
          <a:p>
            <a:pPr lvl="0"/>
            <a:r>
              <a:rPr lang="zh-CN" altLang="en-US" dirty="0"/>
              <a:t>指导老师：</a:t>
            </a:r>
            <a:r>
              <a:rPr lang="en-US" altLang="zh-CN" dirty="0"/>
              <a:t>XXX</a:t>
            </a:r>
            <a:endParaRPr lang="zh-CN" altLang="en-US" dirty="0"/>
          </a:p>
        </p:txBody>
      </p:sp>
    </p:spTree>
    <p:extLst>
      <p:ext uri="{BB962C8B-B14F-4D97-AF65-F5344CB8AC3E}">
        <p14:creationId xmlns:p14="http://schemas.microsoft.com/office/powerpoint/2010/main" val="31069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模板内页">
    <p:spTree>
      <p:nvGrpSpPr>
        <p:cNvPr id="1" name=""/>
        <p:cNvGrpSpPr/>
        <p:nvPr/>
      </p:nvGrpSpPr>
      <p:grpSpPr>
        <a:xfrm>
          <a:off x="0" y="0"/>
          <a:ext cx="0" cy="0"/>
          <a:chOff x="0" y="0"/>
          <a:chExt cx="0" cy="0"/>
        </a:xfrm>
      </p:grpSpPr>
      <p:cxnSp>
        <p:nvCxnSpPr>
          <p:cNvPr id="121" name="直接连接符 120">
            <a:extLst>
              <a:ext uri="{FF2B5EF4-FFF2-40B4-BE49-F238E27FC236}">
                <a16:creationId xmlns:a16="http://schemas.microsoft.com/office/drawing/2014/main" id="{32E503DF-B245-4354-9942-D730219FC5D4}"/>
              </a:ext>
            </a:extLst>
          </p:cNvPr>
          <p:cNvCxnSpPr/>
          <p:nvPr userDrawn="1"/>
        </p:nvCxnSpPr>
        <p:spPr>
          <a:xfrm>
            <a:off x="147523" y="609600"/>
            <a:ext cx="1183092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3" name="文本占位符 122">
            <a:extLst>
              <a:ext uri="{FF2B5EF4-FFF2-40B4-BE49-F238E27FC236}">
                <a16:creationId xmlns:a16="http://schemas.microsoft.com/office/drawing/2014/main" id="{34B9A681-E6DB-4BA1-B465-EBC534D05561}"/>
              </a:ext>
            </a:extLst>
          </p:cNvPr>
          <p:cNvSpPr>
            <a:spLocks noGrp="1"/>
          </p:cNvSpPr>
          <p:nvPr>
            <p:ph type="body" sz="quarter" idx="10" hasCustomPrompt="1"/>
          </p:nvPr>
        </p:nvSpPr>
        <p:spPr>
          <a:xfrm>
            <a:off x="655314" y="150603"/>
            <a:ext cx="6485304" cy="432823"/>
          </a:xfrm>
          <a:prstGeom prst="rect">
            <a:avLst/>
          </a:prstGeom>
        </p:spPr>
        <p:txBody>
          <a:bodyPr lIns="0" rIns="0"/>
          <a:lstStyle>
            <a:lvl1pPr marL="0" indent="0">
              <a:buFontTx/>
              <a:buNone/>
              <a:defRPr b="1">
                <a:solidFill>
                  <a:schemeClr val="accent1"/>
                </a:solidFill>
                <a:latin typeface="+mj-ea"/>
                <a:ea typeface="+mj-ea"/>
              </a:defRPr>
            </a:lvl1pPr>
          </a:lstStyle>
          <a:p>
            <a:pPr lvl="0"/>
            <a:r>
              <a:rPr lang="zh-CN" altLang="en-US" dirty="0"/>
              <a:t>请输入本页的小标题</a:t>
            </a:r>
          </a:p>
        </p:txBody>
      </p:sp>
      <p:grpSp>
        <p:nvGrpSpPr>
          <p:cNvPr id="19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7913BCC-B1FE-481F-B913-B0A3F9B16344}"/>
              </a:ext>
            </a:extLst>
          </p:cNvPr>
          <p:cNvGrpSpPr>
            <a:grpSpLocks noChangeAspect="1"/>
          </p:cNvGrpSpPr>
          <p:nvPr userDrawn="1">
            <p:custDataLst>
              <p:tags r:id="rId1"/>
            </p:custDataLst>
          </p:nvPr>
        </p:nvGrpSpPr>
        <p:grpSpPr>
          <a:xfrm>
            <a:off x="9697910" y="194600"/>
            <a:ext cx="1820990" cy="338052"/>
            <a:chOff x="3497261" y="2746242"/>
            <a:chExt cx="7298696" cy="1354943"/>
          </a:xfrm>
          <a:solidFill>
            <a:schemeClr val="accent1"/>
          </a:solidFill>
        </p:grpSpPr>
        <p:grpSp>
          <p:nvGrpSpPr>
            <p:cNvPr id="198" name="ïşļíḓê">
              <a:extLst>
                <a:ext uri="{FF2B5EF4-FFF2-40B4-BE49-F238E27FC236}">
                  <a16:creationId xmlns:a16="http://schemas.microsoft.com/office/drawing/2014/main" id="{0A41ABDB-F896-4E37-AE4A-35D9B8977011}"/>
                </a:ext>
              </a:extLst>
            </p:cNvPr>
            <p:cNvGrpSpPr/>
            <p:nvPr/>
          </p:nvGrpSpPr>
          <p:grpSpPr>
            <a:xfrm>
              <a:off x="3497261" y="2746242"/>
              <a:ext cx="7298696" cy="1095599"/>
              <a:chOff x="4535488" y="3019425"/>
              <a:chExt cx="4378326" cy="657226"/>
            </a:xfrm>
            <a:grpFill/>
          </p:grpSpPr>
          <p:sp>
            <p:nvSpPr>
              <p:cNvPr id="217" name="îṥļiďe">
                <a:extLst>
                  <a:ext uri="{FF2B5EF4-FFF2-40B4-BE49-F238E27FC236}">
                    <a16:creationId xmlns:a16="http://schemas.microsoft.com/office/drawing/2014/main" id="{193A3CB2-3CF3-4C16-ADD6-4D3E58AA0D6A}"/>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endParaRPr>
              </a:p>
            </p:txBody>
          </p:sp>
          <p:sp>
            <p:nvSpPr>
              <p:cNvPr id="218" name="íŝļíḍê">
                <a:extLst>
                  <a:ext uri="{FF2B5EF4-FFF2-40B4-BE49-F238E27FC236}">
                    <a16:creationId xmlns:a16="http://schemas.microsoft.com/office/drawing/2014/main" id="{CF5B2760-315B-45EC-A837-CF291584D979}"/>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9" name="íşḷiḋe">
                <a:extLst>
                  <a:ext uri="{FF2B5EF4-FFF2-40B4-BE49-F238E27FC236}">
                    <a16:creationId xmlns:a16="http://schemas.microsoft.com/office/drawing/2014/main" id="{6E186ED4-735F-4D1C-B1AD-742EBCD818A2}"/>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0" name="iṩ1îdê">
                <a:extLst>
                  <a:ext uri="{FF2B5EF4-FFF2-40B4-BE49-F238E27FC236}">
                    <a16:creationId xmlns:a16="http://schemas.microsoft.com/office/drawing/2014/main" id="{15B8A5E9-C1FA-4A65-A23B-5BE8B16C36E2}"/>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1" name="isļïḍe">
                <a:extLst>
                  <a:ext uri="{FF2B5EF4-FFF2-40B4-BE49-F238E27FC236}">
                    <a16:creationId xmlns:a16="http://schemas.microsoft.com/office/drawing/2014/main" id="{A5E9D24B-1E78-4957-BCCF-DCD5A30EB19E}"/>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2" name="íṣḷíḋê">
                <a:extLst>
                  <a:ext uri="{FF2B5EF4-FFF2-40B4-BE49-F238E27FC236}">
                    <a16:creationId xmlns:a16="http://schemas.microsoft.com/office/drawing/2014/main" id="{3C7A38D4-313D-4A58-A011-9D8277D71C9C}"/>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3" name="iṧľïdé">
                <a:extLst>
                  <a:ext uri="{FF2B5EF4-FFF2-40B4-BE49-F238E27FC236}">
                    <a16:creationId xmlns:a16="http://schemas.microsoft.com/office/drawing/2014/main" id="{50C35480-2BC5-439F-825A-56449355007C}"/>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endParaRPr>
              </a:p>
            </p:txBody>
          </p:sp>
          <p:sp>
            <p:nvSpPr>
              <p:cNvPr id="224" name="ïṡḷïḓé">
                <a:extLst>
                  <a:ext uri="{FF2B5EF4-FFF2-40B4-BE49-F238E27FC236}">
                    <a16:creationId xmlns:a16="http://schemas.microsoft.com/office/drawing/2014/main" id="{8A2B92DD-37B3-442E-A76A-8A7830C882B7}"/>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5" name="îṥ1ïḋè">
                <a:extLst>
                  <a:ext uri="{FF2B5EF4-FFF2-40B4-BE49-F238E27FC236}">
                    <a16:creationId xmlns:a16="http://schemas.microsoft.com/office/drawing/2014/main" id="{9C8B8EBA-CF4D-458E-BF8F-5B95CB78ACE5}"/>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6" name="ïsľîdé">
                <a:extLst>
                  <a:ext uri="{FF2B5EF4-FFF2-40B4-BE49-F238E27FC236}">
                    <a16:creationId xmlns:a16="http://schemas.microsoft.com/office/drawing/2014/main" id="{CD1C84E7-47C3-44B2-B5EB-57C7186EA82E}"/>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7" name="íṩlíďê">
                <a:extLst>
                  <a:ext uri="{FF2B5EF4-FFF2-40B4-BE49-F238E27FC236}">
                    <a16:creationId xmlns:a16="http://schemas.microsoft.com/office/drawing/2014/main" id="{67385552-CD82-4D81-B95F-815B835546D0}"/>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8" name="işḷïďè">
                <a:extLst>
                  <a:ext uri="{FF2B5EF4-FFF2-40B4-BE49-F238E27FC236}">
                    <a16:creationId xmlns:a16="http://schemas.microsoft.com/office/drawing/2014/main" id="{140C826C-71BF-4611-9C35-8612BE38E151}"/>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endParaRPr>
              </a:p>
            </p:txBody>
          </p:sp>
          <p:sp>
            <p:nvSpPr>
              <p:cNvPr id="229" name="îṡlíḑê">
                <a:extLst>
                  <a:ext uri="{FF2B5EF4-FFF2-40B4-BE49-F238E27FC236}">
                    <a16:creationId xmlns:a16="http://schemas.microsoft.com/office/drawing/2014/main" id="{F10E7D4A-4338-4DB6-9E35-AD9F328A8399}"/>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0" name="iṡľïḍê">
                <a:extLst>
                  <a:ext uri="{FF2B5EF4-FFF2-40B4-BE49-F238E27FC236}">
                    <a16:creationId xmlns:a16="http://schemas.microsoft.com/office/drawing/2014/main" id="{B5015770-B335-4F12-B967-9A7DB8A5A64C}"/>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1" name="iṥľíḑe">
                <a:extLst>
                  <a:ext uri="{FF2B5EF4-FFF2-40B4-BE49-F238E27FC236}">
                    <a16:creationId xmlns:a16="http://schemas.microsoft.com/office/drawing/2014/main" id="{BE83116A-8ED3-42C6-ACB0-954635F4A3A5}"/>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2" name="íṥḷîḍé">
                <a:extLst>
                  <a:ext uri="{FF2B5EF4-FFF2-40B4-BE49-F238E27FC236}">
                    <a16:creationId xmlns:a16="http://schemas.microsoft.com/office/drawing/2014/main" id="{D986422A-DA18-4318-BC92-F496E165CFD8}"/>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3" name="íṩľiḓé">
                <a:extLst>
                  <a:ext uri="{FF2B5EF4-FFF2-40B4-BE49-F238E27FC236}">
                    <a16:creationId xmlns:a16="http://schemas.microsoft.com/office/drawing/2014/main" id="{8FA8C87C-993F-4F7F-9106-CACBEDF86A31}"/>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4" name="ïŝļîdê">
                <a:extLst>
                  <a:ext uri="{FF2B5EF4-FFF2-40B4-BE49-F238E27FC236}">
                    <a16:creationId xmlns:a16="http://schemas.microsoft.com/office/drawing/2014/main" id="{DFF9428A-1C50-4571-8466-946FB369DB5E}"/>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5" name="iṡľîḑé">
                <a:extLst>
                  <a:ext uri="{FF2B5EF4-FFF2-40B4-BE49-F238E27FC236}">
                    <a16:creationId xmlns:a16="http://schemas.microsoft.com/office/drawing/2014/main" id="{F1F4706B-073C-4CA7-AC23-1ECA496AA87D}"/>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6" name="iṩ1íḋè">
                <a:extLst>
                  <a:ext uri="{FF2B5EF4-FFF2-40B4-BE49-F238E27FC236}">
                    <a16:creationId xmlns:a16="http://schemas.microsoft.com/office/drawing/2014/main" id="{BED35661-884D-4693-9842-41C6167A0A3B}"/>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7" name="íṣľíḍè">
                <a:extLst>
                  <a:ext uri="{FF2B5EF4-FFF2-40B4-BE49-F238E27FC236}">
                    <a16:creationId xmlns:a16="http://schemas.microsoft.com/office/drawing/2014/main" id="{926F5F48-BA54-4DBA-807E-9426C4F0C1EF}"/>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grpSp>
        <p:grpSp>
          <p:nvGrpSpPr>
            <p:cNvPr id="199" name="íṥľíḓé">
              <a:extLst>
                <a:ext uri="{FF2B5EF4-FFF2-40B4-BE49-F238E27FC236}">
                  <a16:creationId xmlns:a16="http://schemas.microsoft.com/office/drawing/2014/main" id="{D87840FA-09AD-47EA-B02E-ACC9A50F5ABD}"/>
                </a:ext>
              </a:extLst>
            </p:cNvPr>
            <p:cNvGrpSpPr/>
            <p:nvPr/>
          </p:nvGrpSpPr>
          <p:grpSpPr>
            <a:xfrm>
              <a:off x="3645458" y="3873595"/>
              <a:ext cx="7018182" cy="227590"/>
              <a:chOff x="4624388" y="3695700"/>
              <a:chExt cx="4210051" cy="136526"/>
            </a:xfrm>
            <a:grpFill/>
          </p:grpSpPr>
          <p:sp>
            <p:nvSpPr>
              <p:cNvPr id="200" name="îš1îde">
                <a:extLst>
                  <a:ext uri="{FF2B5EF4-FFF2-40B4-BE49-F238E27FC236}">
                    <a16:creationId xmlns:a16="http://schemas.microsoft.com/office/drawing/2014/main" id="{93B4CCFF-C635-4641-983B-0B2D4566D4D9}"/>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1" name="íSļïďé">
                <a:extLst>
                  <a:ext uri="{FF2B5EF4-FFF2-40B4-BE49-F238E27FC236}">
                    <a16:creationId xmlns:a16="http://schemas.microsoft.com/office/drawing/2014/main" id="{DA863DE3-6D56-4A05-97F1-01B5CEAA492A}"/>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2" name="íṥľîḍe">
                <a:extLst>
                  <a:ext uri="{FF2B5EF4-FFF2-40B4-BE49-F238E27FC236}">
                    <a16:creationId xmlns:a16="http://schemas.microsoft.com/office/drawing/2014/main" id="{E761C7B5-8D98-48C0-A12E-85950795ABB2}"/>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endParaRPr>
              </a:p>
            </p:txBody>
          </p:sp>
          <p:sp>
            <p:nvSpPr>
              <p:cNvPr id="203" name="îṧ1iḍê">
                <a:extLst>
                  <a:ext uri="{FF2B5EF4-FFF2-40B4-BE49-F238E27FC236}">
                    <a16:creationId xmlns:a16="http://schemas.microsoft.com/office/drawing/2014/main" id="{0FDA0912-E751-42B5-9671-9564FD2BDA5A}"/>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4" name="îšlïḓe">
                <a:extLst>
                  <a:ext uri="{FF2B5EF4-FFF2-40B4-BE49-F238E27FC236}">
                    <a16:creationId xmlns:a16="http://schemas.microsoft.com/office/drawing/2014/main" id="{B8487026-237D-40DE-83B0-F423E50FF762}"/>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5" name="iṩľiďe">
                <a:extLst>
                  <a:ext uri="{FF2B5EF4-FFF2-40B4-BE49-F238E27FC236}">
                    <a16:creationId xmlns:a16="http://schemas.microsoft.com/office/drawing/2014/main" id="{2E58BD3A-8580-4BC0-AECF-3817AF59C45E}"/>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6" name="ïṩlíḋè">
                <a:extLst>
                  <a:ext uri="{FF2B5EF4-FFF2-40B4-BE49-F238E27FC236}">
                    <a16:creationId xmlns:a16="http://schemas.microsoft.com/office/drawing/2014/main" id="{EA1DFD8F-22DD-4A04-A3EA-0FC743F332AE}"/>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7" name="iṩľíḋé">
                <a:extLst>
                  <a:ext uri="{FF2B5EF4-FFF2-40B4-BE49-F238E27FC236}">
                    <a16:creationId xmlns:a16="http://schemas.microsoft.com/office/drawing/2014/main" id="{60A6E24E-D3EB-418D-ADE0-753A68BB883A}"/>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8" name="iṧlíḓé">
                <a:extLst>
                  <a:ext uri="{FF2B5EF4-FFF2-40B4-BE49-F238E27FC236}">
                    <a16:creationId xmlns:a16="http://schemas.microsoft.com/office/drawing/2014/main" id="{B946B683-88A7-474A-8FF7-F748B1257C71}"/>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9" name="íṥľide">
                <a:extLst>
                  <a:ext uri="{FF2B5EF4-FFF2-40B4-BE49-F238E27FC236}">
                    <a16:creationId xmlns:a16="http://schemas.microsoft.com/office/drawing/2014/main" id="{2425F509-B7CD-431D-9FF9-B052FE689B72}"/>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endParaRPr>
              </a:p>
            </p:txBody>
          </p:sp>
          <p:sp>
            <p:nvSpPr>
              <p:cNvPr id="210" name="ïṩlîḑè">
                <a:extLst>
                  <a:ext uri="{FF2B5EF4-FFF2-40B4-BE49-F238E27FC236}">
                    <a16:creationId xmlns:a16="http://schemas.microsoft.com/office/drawing/2014/main" id="{8F5D666F-9FBB-4FF9-A6BD-A1389E334570}"/>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1" name="í$ḷiḓê">
                <a:extLst>
                  <a:ext uri="{FF2B5EF4-FFF2-40B4-BE49-F238E27FC236}">
                    <a16:creationId xmlns:a16="http://schemas.microsoft.com/office/drawing/2014/main" id="{104804C5-B235-4771-AEDD-0A07DD36EA31}"/>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2" name="ïṡļîdê">
                <a:extLst>
                  <a:ext uri="{FF2B5EF4-FFF2-40B4-BE49-F238E27FC236}">
                    <a16:creationId xmlns:a16="http://schemas.microsoft.com/office/drawing/2014/main" id="{FAF344D5-96C6-4554-BB17-1876061C1E89}"/>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3" name="ísḷíďê">
                <a:extLst>
                  <a:ext uri="{FF2B5EF4-FFF2-40B4-BE49-F238E27FC236}">
                    <a16:creationId xmlns:a16="http://schemas.microsoft.com/office/drawing/2014/main" id="{ECA8A5B8-0691-4E5E-8BA6-75F66AF35AD1}"/>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4" name="ïşḷïḑè">
                <a:extLst>
                  <a:ext uri="{FF2B5EF4-FFF2-40B4-BE49-F238E27FC236}">
                    <a16:creationId xmlns:a16="http://schemas.microsoft.com/office/drawing/2014/main" id="{4A66F242-56FB-4E52-A207-7B3AF34145CA}"/>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endParaRPr>
              </a:p>
            </p:txBody>
          </p:sp>
          <p:sp>
            <p:nvSpPr>
              <p:cNvPr id="215" name="ïŝľiḍê">
                <a:extLst>
                  <a:ext uri="{FF2B5EF4-FFF2-40B4-BE49-F238E27FC236}">
                    <a16:creationId xmlns:a16="http://schemas.microsoft.com/office/drawing/2014/main" id="{7DBD749D-864A-454B-A9CC-A29A56F1ED62}"/>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6" name="iṥḻïdê">
                <a:extLst>
                  <a:ext uri="{FF2B5EF4-FFF2-40B4-BE49-F238E27FC236}">
                    <a16:creationId xmlns:a16="http://schemas.microsoft.com/office/drawing/2014/main" id="{FA1771DF-2876-496D-B0A5-483A0B07DA93}"/>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grpSp>
      </p:grpSp>
      <p:sp>
        <p:nvSpPr>
          <p:cNvPr id="238" name="矩形 237">
            <a:extLst>
              <a:ext uri="{FF2B5EF4-FFF2-40B4-BE49-F238E27FC236}">
                <a16:creationId xmlns:a16="http://schemas.microsoft.com/office/drawing/2014/main" id="{B0C3C289-3675-46FA-9EE8-994C1180D91B}"/>
              </a:ext>
            </a:extLst>
          </p:cNvPr>
          <p:cNvSpPr/>
          <p:nvPr userDrawn="1"/>
        </p:nvSpPr>
        <p:spPr>
          <a:xfrm flipV="1">
            <a:off x="0" y="6627746"/>
            <a:ext cx="12192000" cy="243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灯片编号占位符 6">
            <a:extLst>
              <a:ext uri="{FF2B5EF4-FFF2-40B4-BE49-F238E27FC236}">
                <a16:creationId xmlns:a16="http://schemas.microsoft.com/office/drawing/2014/main" id="{71A23097-D24F-4C1A-8A0B-2F4109837B7D}"/>
              </a:ext>
            </a:extLst>
          </p:cNvPr>
          <p:cNvSpPr>
            <a:spLocks noGrp="1"/>
          </p:cNvSpPr>
          <p:nvPr>
            <p:ph type="sldNum" sz="quarter" idx="13"/>
          </p:nvPr>
        </p:nvSpPr>
        <p:spPr>
          <a:xfrm>
            <a:off x="8770663" y="6625735"/>
            <a:ext cx="2743200" cy="232265"/>
          </a:xfrm>
          <a:prstGeom prst="rect">
            <a:avLst/>
          </a:prstGeom>
        </p:spPr>
        <p:txBody>
          <a:bodyPr lIns="0" tIns="0" rIns="0" bIns="0" anchor="b" anchorCtr="0"/>
          <a:lstStyle>
            <a:lvl1pPr algn="r">
              <a:defRPr sz="1400">
                <a:solidFill>
                  <a:schemeClr val="bg1"/>
                </a:solidFill>
              </a:defRPr>
            </a:lvl1pPr>
          </a:lstStyle>
          <a:p>
            <a:fld id="{E16B16C1-6D5E-46C9-B419-8AFAA0B89E27}" type="slidenum">
              <a:rPr lang="zh-CN" altLang="en-US" smtClean="0"/>
              <a:pPr/>
              <a:t>‹#›</a:t>
            </a:fld>
            <a:endParaRPr lang="zh-CN" altLang="en-US" dirty="0"/>
          </a:p>
        </p:txBody>
      </p:sp>
      <p:sp>
        <p:nvSpPr>
          <p:cNvPr id="49" name="paper-plane_52119">
            <a:extLst>
              <a:ext uri="{FF2B5EF4-FFF2-40B4-BE49-F238E27FC236}">
                <a16:creationId xmlns:a16="http://schemas.microsoft.com/office/drawing/2014/main" id="{412CD67D-CC6C-43D8-A08B-3B901C4C8BD4}"/>
              </a:ext>
            </a:extLst>
          </p:cNvPr>
          <p:cNvSpPr>
            <a:spLocks noChangeAspect="1"/>
          </p:cNvSpPr>
          <p:nvPr userDrawn="1"/>
        </p:nvSpPr>
        <p:spPr bwMode="auto">
          <a:xfrm>
            <a:off x="209992" y="147147"/>
            <a:ext cx="403817" cy="397278"/>
          </a:xfrm>
          <a:custGeom>
            <a:avLst/>
            <a:gdLst>
              <a:gd name="T0" fmla="*/ 0 w 391"/>
              <a:gd name="T1" fmla="*/ 196 h 417"/>
              <a:gd name="T2" fmla="*/ 391 w 391"/>
              <a:gd name="T3" fmla="*/ 0 h 417"/>
              <a:gd name="T4" fmla="*/ 298 w 391"/>
              <a:gd name="T5" fmla="*/ 388 h 417"/>
              <a:gd name="T6" fmla="*/ 223 w 391"/>
              <a:gd name="T7" fmla="*/ 340 h 417"/>
              <a:gd name="T8" fmla="*/ 159 w 391"/>
              <a:gd name="T9" fmla="*/ 417 h 417"/>
              <a:gd name="T10" fmla="*/ 159 w 391"/>
              <a:gd name="T11" fmla="*/ 295 h 417"/>
              <a:gd name="T12" fmla="*/ 296 w 391"/>
              <a:gd name="T13" fmla="*/ 112 h 417"/>
              <a:gd name="T14" fmla="*/ 113 w 391"/>
              <a:gd name="T15" fmla="*/ 269 h 417"/>
              <a:gd name="T16" fmla="*/ 0 w 391"/>
              <a:gd name="T17" fmla="*/ 19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417">
                <a:moveTo>
                  <a:pt x="0" y="196"/>
                </a:moveTo>
                <a:lnTo>
                  <a:pt x="391" y="0"/>
                </a:lnTo>
                <a:lnTo>
                  <a:pt x="298" y="388"/>
                </a:lnTo>
                <a:lnTo>
                  <a:pt x="223" y="340"/>
                </a:lnTo>
                <a:lnTo>
                  <a:pt x="159" y="417"/>
                </a:lnTo>
                <a:lnTo>
                  <a:pt x="159" y="295"/>
                </a:lnTo>
                <a:lnTo>
                  <a:pt x="296" y="112"/>
                </a:lnTo>
                <a:lnTo>
                  <a:pt x="113" y="269"/>
                </a:lnTo>
                <a:lnTo>
                  <a:pt x="0" y="196"/>
                </a:lnTo>
                <a:close/>
              </a:path>
            </a:pathLst>
          </a:custGeom>
          <a:solidFill>
            <a:schemeClr val="accent1"/>
          </a:solidFill>
          <a:ln>
            <a:noFill/>
          </a:ln>
        </p:spPr>
      </p:sp>
    </p:spTree>
    <p:extLst>
      <p:ext uri="{BB962C8B-B14F-4D97-AF65-F5344CB8AC3E}">
        <p14:creationId xmlns:p14="http://schemas.microsoft.com/office/powerpoint/2010/main" val="17047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C97B5CF-8607-4BCD-A91B-8E822312C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89E7E48-9A67-4F28-A0EC-400425D5BC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B253E30-E717-4391-930E-CA53594BDB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pitchFamily="34" charset="-122"/>
              </a:defRPr>
            </a:lvl1pPr>
          </a:lstStyle>
          <a:p>
            <a:fld id="{4BA54BC5-779A-4083-8E06-470749849398}" type="datetime1">
              <a:rPr lang="zh-CN" altLang="en-US" smtClean="0"/>
              <a:t>2023/5/6</a:t>
            </a:fld>
            <a:endParaRPr lang="zh-CN" altLang="en-US" dirty="0"/>
          </a:p>
        </p:txBody>
      </p:sp>
      <p:sp>
        <p:nvSpPr>
          <p:cNvPr id="5" name="页脚占位符 4">
            <a:extLst>
              <a:ext uri="{FF2B5EF4-FFF2-40B4-BE49-F238E27FC236}">
                <a16:creationId xmlns:a16="http://schemas.microsoft.com/office/drawing/2014/main" id="{E63A1055-4CF6-429D-92AC-35F5075931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DC2E8918-1669-48D2-9369-BF31D97C6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pitchFamily="34" charset="-122"/>
              </a:defRPr>
            </a:lvl1pPr>
          </a:lstStyle>
          <a:p>
            <a:fld id="{E16B16C1-6D5E-46C9-B419-8AFAA0B89E27}" type="slidenum">
              <a:rPr lang="zh-CN" altLang="en-US" smtClean="0"/>
              <a:pPr/>
              <a:t>‹#›</a:t>
            </a:fld>
            <a:endParaRPr lang="zh-CN" altLang="en-US" dirty="0"/>
          </a:p>
        </p:txBody>
      </p:sp>
      <p:pic>
        <p:nvPicPr>
          <p:cNvPr id="7" name="图片 6">
            <a:extLst>
              <a:ext uri="{FF2B5EF4-FFF2-40B4-BE49-F238E27FC236}">
                <a16:creationId xmlns:a16="http://schemas.microsoft.com/office/drawing/2014/main" id="{B4702EEC-397F-43BF-A52E-C83034F1A354}"/>
              </a:ext>
            </a:extLst>
          </p:cNvPr>
          <p:cNvPicPr>
            <a:picLocks noChangeAspect="1"/>
          </p:cNvPicPr>
          <p:nvPr userDrawn="1"/>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t="1467" b="14158"/>
          <a:stretch/>
        </p:blipFill>
        <p:spPr>
          <a:xfrm>
            <a:off x="0" y="0"/>
            <a:ext cx="12192000" cy="6858000"/>
          </a:xfrm>
          <a:prstGeom prst="rect">
            <a:avLst/>
          </a:prstGeom>
        </p:spPr>
      </p:pic>
      <p:sp>
        <p:nvSpPr>
          <p:cNvPr id="8" name="矩形 7">
            <a:extLst>
              <a:ext uri="{FF2B5EF4-FFF2-40B4-BE49-F238E27FC236}">
                <a16:creationId xmlns:a16="http://schemas.microsoft.com/office/drawing/2014/main" id="{FEE5332C-5A68-45C9-9291-09B90C1F2E15}"/>
              </a:ext>
            </a:extLst>
          </p:cNvPr>
          <p:cNvSpPr/>
          <p:nvPr userDrawn="1"/>
        </p:nvSpPr>
        <p:spPr>
          <a:xfrm>
            <a:off x="0" y="-72342"/>
            <a:ext cx="12192000" cy="7002684"/>
          </a:xfrm>
          <a:prstGeom prst="rect">
            <a:avLst/>
          </a:prstGeom>
          <a:solidFill>
            <a:schemeClr val="tx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Light" panose="020B0502040204020203" pitchFamily="34" charset="-122"/>
              </a:rPr>
              <a:t> </a:t>
            </a:r>
            <a:endParaRPr lang="zh-CN" altLang="en-US" dirty="0">
              <a:latin typeface="微软雅黑 Light" panose="020B0502040204020203" pitchFamily="34" charset="-122"/>
            </a:endParaRPr>
          </a:p>
        </p:txBody>
      </p:sp>
    </p:spTree>
    <p:extLst>
      <p:ext uri="{BB962C8B-B14F-4D97-AF65-F5344CB8AC3E}">
        <p14:creationId xmlns:p14="http://schemas.microsoft.com/office/powerpoint/2010/main" val="2060602222"/>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5" r:id="rId3"/>
    <p:sldLayoutId id="2147483656" r:id="rId4"/>
    <p:sldLayoutId id="2147483657" r:id="rId5"/>
    <p:sldLayoutId id="2147483661"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4" userDrawn="1">
          <p15:clr>
            <a:srgbClr val="F26B43"/>
          </p15:clr>
        </p15:guide>
        <p15:guide id="2" pos="416" userDrawn="1">
          <p15:clr>
            <a:srgbClr val="F26B43"/>
          </p15:clr>
        </p15:guide>
        <p15:guide id="3" pos="7256" userDrawn="1">
          <p15:clr>
            <a:srgbClr val="F26B43"/>
          </p15:clr>
        </p15:guide>
        <p15:guide id="4" orient="horz" pos="384" userDrawn="1">
          <p15:clr>
            <a:srgbClr val="F26B43"/>
          </p15:clr>
        </p15:guide>
        <p15:guide id="5" orient="horz" pos="600" userDrawn="1">
          <p15:clr>
            <a:srgbClr val="F26B43"/>
          </p15:clr>
        </p15:guide>
        <p15:guide id="6" orient="horz" pos="39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gitee.com/openeuler/rust_shyper"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45.gif"/><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hemeOverride" Target="../theme/themeOverride3.xml"/><Relationship Id="rId5" Type="http://schemas.openxmlformats.org/officeDocument/2006/relationships/hyperlink" Target="mailto:moce4917@buaa.edu.cn" TargetMode="External"/><Relationship Id="rId4" Type="http://schemas.openxmlformats.org/officeDocument/2006/relationships/hyperlink" Target="mailto:wanglei@buaa.edu.c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7C86DCB-610A-4F60-BF2A-4F7042B7A473}"/>
              </a:ext>
            </a:extLst>
          </p:cNvPr>
          <p:cNvSpPr>
            <a:spLocks noGrp="1"/>
          </p:cNvSpPr>
          <p:nvPr>
            <p:ph type="body" sz="quarter" idx="10"/>
          </p:nvPr>
        </p:nvSpPr>
        <p:spPr>
          <a:xfrm>
            <a:off x="5181680" y="1937822"/>
            <a:ext cx="6301532" cy="1311128"/>
          </a:xfrm>
        </p:spPr>
        <p:txBody>
          <a:bodyPr/>
          <a:lstStyle/>
          <a:p>
            <a:r>
              <a:rPr lang="zh-CN" altLang="en-US" dirty="0"/>
              <a:t>基于</a:t>
            </a:r>
            <a:r>
              <a:rPr lang="en-US" altLang="zh-CN" dirty="0"/>
              <a:t>Rust</a:t>
            </a:r>
            <a:r>
              <a:rPr lang="zh-CN" altLang="en-US" dirty="0"/>
              <a:t>的嵌入式虚拟机监视器及热更新技术</a:t>
            </a:r>
          </a:p>
        </p:txBody>
      </p:sp>
      <p:sp>
        <p:nvSpPr>
          <p:cNvPr id="5" name="文本占位符 4">
            <a:extLst>
              <a:ext uri="{FF2B5EF4-FFF2-40B4-BE49-F238E27FC236}">
                <a16:creationId xmlns:a16="http://schemas.microsoft.com/office/drawing/2014/main" id="{90A2ECF0-1EC3-4CC1-8F1D-0A5AB3CD1819}"/>
              </a:ext>
            </a:extLst>
          </p:cNvPr>
          <p:cNvSpPr>
            <a:spLocks noGrp="1"/>
          </p:cNvSpPr>
          <p:nvPr>
            <p:ph type="body" sz="quarter" idx="11"/>
          </p:nvPr>
        </p:nvSpPr>
        <p:spPr/>
        <p:txBody>
          <a:bodyPr>
            <a:normAutofit fontScale="92500" lnSpcReduction="10000"/>
          </a:bodyPr>
          <a:lstStyle/>
          <a:p>
            <a:r>
              <a:rPr lang="zh-CN" altLang="en-US" dirty="0"/>
              <a:t>胡柯洋</a:t>
            </a:r>
            <a:endParaRPr lang="en-US" altLang="zh-CN" dirty="0"/>
          </a:p>
          <a:p>
            <a:endParaRPr lang="zh-CN" altLang="en-US" dirty="0"/>
          </a:p>
        </p:txBody>
      </p:sp>
      <p:sp>
        <p:nvSpPr>
          <p:cNvPr id="6" name="文本占位符 5">
            <a:extLst>
              <a:ext uri="{FF2B5EF4-FFF2-40B4-BE49-F238E27FC236}">
                <a16:creationId xmlns:a16="http://schemas.microsoft.com/office/drawing/2014/main" id="{0E8584AA-2F1A-42E8-8C2E-E9F8CDC9717C}"/>
              </a:ext>
            </a:extLst>
          </p:cNvPr>
          <p:cNvSpPr>
            <a:spLocks noGrp="1"/>
          </p:cNvSpPr>
          <p:nvPr>
            <p:ph type="body" sz="quarter" idx="12"/>
          </p:nvPr>
        </p:nvSpPr>
        <p:spPr/>
        <p:txBody>
          <a:bodyPr>
            <a:normAutofit lnSpcReduction="10000"/>
          </a:bodyPr>
          <a:lstStyle/>
          <a:p>
            <a:r>
              <a:rPr lang="zh-CN" altLang="en-US" dirty="0"/>
              <a:t>北航计算机学院王雷老师团队</a:t>
            </a:r>
          </a:p>
        </p:txBody>
      </p:sp>
      <p:sp>
        <p:nvSpPr>
          <p:cNvPr id="10" name="文本占位符 56">
            <a:extLst>
              <a:ext uri="{FF2B5EF4-FFF2-40B4-BE49-F238E27FC236}">
                <a16:creationId xmlns:a16="http://schemas.microsoft.com/office/drawing/2014/main" id="{71474C68-7991-99F2-52F1-448D495DCB3B}"/>
              </a:ext>
            </a:extLst>
          </p:cNvPr>
          <p:cNvSpPr>
            <a:spLocks noGrp="1"/>
          </p:cNvSpPr>
          <p:nvPr>
            <p:ph type="body" sz="quarter" idx="14" hasCustomPrompt="1"/>
          </p:nvPr>
        </p:nvSpPr>
        <p:spPr>
          <a:xfrm>
            <a:off x="5181678" y="4906391"/>
            <a:ext cx="6301532" cy="315214"/>
          </a:xfrm>
        </p:spPr>
        <p:txBody>
          <a:bodyPr>
            <a:normAutofit lnSpcReduction="10000"/>
          </a:bodyPr>
          <a:lstStyle>
            <a:lvl1pPr marL="0" indent="0" algn="r">
              <a:buFontTx/>
              <a:buNone/>
              <a:defRPr lang="zh-CN" altLang="en-US" sz="1800" b="1" kern="1200" spc="300" dirty="0" smtClean="0">
                <a:solidFill>
                  <a:schemeClr val="accent1"/>
                </a:solidFill>
                <a:latin typeface="+mn-ea"/>
                <a:ea typeface="+mn-ea"/>
                <a:cs typeface="+mn-cs"/>
              </a:defRPr>
            </a:lvl1pPr>
          </a:lstStyle>
          <a:p>
            <a:pPr algn="r"/>
            <a:fld id="{88923A3F-39D8-4AB1-B338-892A8D73259E}" type="datetime2">
              <a:rPr lang="zh-CN" altLang="en-US" smtClean="0"/>
              <a:t>2023年5月6日</a:t>
            </a:fld>
            <a:endParaRPr lang="en-US" altLang="zh-CN" dirty="0"/>
          </a:p>
        </p:txBody>
      </p:sp>
    </p:spTree>
    <p:extLst>
      <p:ext uri="{BB962C8B-B14F-4D97-AF65-F5344CB8AC3E}">
        <p14:creationId xmlns:p14="http://schemas.microsoft.com/office/powerpoint/2010/main" val="920988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en-US" altLang="zh-CN" dirty="0"/>
              <a:t> </a:t>
            </a:r>
            <a:r>
              <a:rPr lang="zh-CN" altLang="en-US" dirty="0"/>
              <a:t>设备虚拟化</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10</a:t>
            </a:fld>
            <a:endParaRPr lang="zh-CN" altLang="en-US" dirty="0"/>
          </a:p>
        </p:txBody>
      </p:sp>
      <p:grpSp>
        <p:nvGrpSpPr>
          <p:cNvPr id="6" name="组合 5">
            <a:extLst>
              <a:ext uri="{FF2B5EF4-FFF2-40B4-BE49-F238E27FC236}">
                <a16:creationId xmlns:a16="http://schemas.microsoft.com/office/drawing/2014/main" id="{9F7B234D-81C2-6EAC-B2A5-E6D33E32DF43}"/>
              </a:ext>
            </a:extLst>
          </p:cNvPr>
          <p:cNvGrpSpPr/>
          <p:nvPr/>
        </p:nvGrpSpPr>
        <p:grpSpPr>
          <a:xfrm>
            <a:off x="655315" y="1225369"/>
            <a:ext cx="5440628" cy="821781"/>
            <a:chOff x="431406" y="1097280"/>
            <a:chExt cx="10832513" cy="821781"/>
          </a:xfrm>
        </p:grpSpPr>
        <p:sp>
          <p:nvSpPr>
            <p:cNvPr id="7" name="平行四边形 6">
              <a:extLst>
                <a:ext uri="{FF2B5EF4-FFF2-40B4-BE49-F238E27FC236}">
                  <a16:creationId xmlns:a16="http://schemas.microsoft.com/office/drawing/2014/main" id="{DA7590EC-DA3E-5853-8F6E-F7C3E33833E2}"/>
                </a:ext>
              </a:extLst>
            </p:cNvPr>
            <p:cNvSpPr/>
            <p:nvPr/>
          </p:nvSpPr>
          <p:spPr>
            <a:xfrm>
              <a:off x="462122" y="1097280"/>
              <a:ext cx="5432241"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zh-CN" sz="2000" b="1" spc="300" dirty="0">
                  <a:solidFill>
                    <a:schemeClr val="bg1"/>
                  </a:solidFill>
                  <a:latin typeface="+mn-ea"/>
                </a:rPr>
                <a:t>1</a:t>
              </a:r>
              <a:r>
                <a:rPr lang="zh-CN" altLang="en-US" sz="2000" b="1" spc="300" dirty="0">
                  <a:solidFill>
                    <a:schemeClr val="bg1"/>
                  </a:solidFill>
                  <a:latin typeface="+mn-ea"/>
                </a:rPr>
                <a:t>、全模拟设备</a:t>
              </a:r>
            </a:p>
          </p:txBody>
        </p:sp>
        <p:sp>
          <p:nvSpPr>
            <p:cNvPr id="8" name="文本框 7">
              <a:extLst>
                <a:ext uri="{FF2B5EF4-FFF2-40B4-BE49-F238E27FC236}">
                  <a16:creationId xmlns:a16="http://schemas.microsoft.com/office/drawing/2014/main" id="{78867A37-7315-9906-4C02-6AAAB78188C8}"/>
                </a:ext>
              </a:extLst>
            </p:cNvPr>
            <p:cNvSpPr txBox="1"/>
            <p:nvPr/>
          </p:nvSpPr>
          <p:spPr>
            <a:xfrm>
              <a:off x="431406" y="1592625"/>
              <a:ext cx="10832513" cy="326436"/>
            </a:xfrm>
            <a:prstGeom prst="rect">
              <a:avLst/>
            </a:prstGeom>
            <a:noFill/>
            <a:ln>
              <a:noFill/>
            </a:ln>
          </p:spPr>
          <p:txBody>
            <a:bodyPr wrap="square" lIns="0" tIns="0" rIns="0" bIns="0" rtlCol="0">
              <a:spAutoFit/>
            </a:bodyPr>
            <a:lstStyle/>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模拟中断控制器</a:t>
              </a:r>
              <a:r>
                <a:rPr lang="en-US" altLang="zh-CN" dirty="0" err="1">
                  <a:latin typeface="微软雅黑 Light" panose="020B0502040204020203" pitchFamily="34" charset="-122"/>
                </a:rPr>
                <a:t>vGIC</a:t>
              </a:r>
              <a:endParaRPr lang="en-US" altLang="zh-CN" dirty="0">
                <a:latin typeface="微软雅黑 Light" panose="020B0502040204020203" pitchFamily="34" charset="-122"/>
              </a:endParaRPr>
            </a:p>
          </p:txBody>
        </p:sp>
      </p:grpSp>
      <p:grpSp>
        <p:nvGrpSpPr>
          <p:cNvPr id="9" name="组合 8">
            <a:extLst>
              <a:ext uri="{FF2B5EF4-FFF2-40B4-BE49-F238E27FC236}">
                <a16:creationId xmlns:a16="http://schemas.microsoft.com/office/drawing/2014/main" id="{DE68C544-A234-564B-E5E7-FC1E96572634}"/>
              </a:ext>
            </a:extLst>
          </p:cNvPr>
          <p:cNvGrpSpPr/>
          <p:nvPr/>
        </p:nvGrpSpPr>
        <p:grpSpPr>
          <a:xfrm>
            <a:off x="642263" y="2590463"/>
            <a:ext cx="5453680" cy="1182264"/>
            <a:chOff x="431406" y="1097280"/>
            <a:chExt cx="10858500" cy="1182264"/>
          </a:xfrm>
        </p:grpSpPr>
        <p:sp>
          <p:nvSpPr>
            <p:cNvPr id="10" name="平行四边形 9">
              <a:extLst>
                <a:ext uri="{FF2B5EF4-FFF2-40B4-BE49-F238E27FC236}">
                  <a16:creationId xmlns:a16="http://schemas.microsoft.com/office/drawing/2014/main" id="{4F4CDFC3-D7DB-F0A8-8F88-E18DFEBDC57A}"/>
                </a:ext>
              </a:extLst>
            </p:cNvPr>
            <p:cNvSpPr/>
            <p:nvPr/>
          </p:nvSpPr>
          <p:spPr>
            <a:xfrm>
              <a:off x="462122" y="1097280"/>
              <a:ext cx="5432241"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spc="300" dirty="0">
                  <a:solidFill>
                    <a:schemeClr val="bg1"/>
                  </a:solidFill>
                  <a:latin typeface="+mn-ea"/>
                </a:rPr>
                <a:t>2</a:t>
              </a:r>
              <a:r>
                <a:rPr lang="zh-CN" altLang="en-US" sz="2000" b="1" spc="300" dirty="0">
                  <a:solidFill>
                    <a:schemeClr val="bg1"/>
                  </a:solidFill>
                  <a:latin typeface="+mn-ea"/>
                </a:rPr>
                <a:t>、半模拟设备</a:t>
              </a:r>
            </a:p>
          </p:txBody>
        </p:sp>
        <p:sp>
          <p:nvSpPr>
            <p:cNvPr id="11" name="文本框 10">
              <a:extLst>
                <a:ext uri="{FF2B5EF4-FFF2-40B4-BE49-F238E27FC236}">
                  <a16:creationId xmlns:a16="http://schemas.microsoft.com/office/drawing/2014/main" id="{402F1E1C-7282-AD9C-7386-57080A9DA742}"/>
                </a:ext>
              </a:extLst>
            </p:cNvPr>
            <p:cNvSpPr txBox="1"/>
            <p:nvPr/>
          </p:nvSpPr>
          <p:spPr>
            <a:xfrm>
              <a:off x="431406" y="1592625"/>
              <a:ext cx="10858500" cy="686919"/>
            </a:xfrm>
            <a:prstGeom prst="rect">
              <a:avLst/>
            </a:prstGeom>
            <a:noFill/>
            <a:ln>
              <a:noFill/>
            </a:ln>
          </p:spPr>
          <p:txBody>
            <a:bodyPr wrap="square" lIns="0" tIns="0" rIns="0" bIns="0" rtlCol="0">
              <a:spAutoFit/>
            </a:bodyPr>
            <a:lstStyle/>
            <a:p>
              <a:pPr marL="285750" indent="-285750" algn="just">
                <a:lnSpc>
                  <a:spcPct val="130000"/>
                </a:lnSpc>
                <a:buFont typeface="Arial" panose="020B0604020202020204" pitchFamily="34" charset="0"/>
                <a:buChar char="•"/>
              </a:pPr>
              <a:r>
                <a:rPr lang="en-US" altLang="zh-CN" dirty="0" err="1">
                  <a:latin typeface="微软雅黑 Light" panose="020B0502040204020203" pitchFamily="34" charset="-122"/>
                </a:rPr>
                <a:t>Virtio</a:t>
              </a:r>
              <a:r>
                <a:rPr lang="zh-CN" altLang="en-US" dirty="0">
                  <a:latin typeface="微软雅黑 Light" panose="020B0502040204020203" pitchFamily="34" charset="-122"/>
                </a:rPr>
                <a:t>设备：广泛使用的半虚拟化协议框架；</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支持多种类型的设备模拟，拥有良好的扩展性；</a:t>
              </a:r>
            </a:p>
          </p:txBody>
        </p:sp>
      </p:grpSp>
      <p:grpSp>
        <p:nvGrpSpPr>
          <p:cNvPr id="16" name="组合 15">
            <a:extLst>
              <a:ext uri="{FF2B5EF4-FFF2-40B4-BE49-F238E27FC236}">
                <a16:creationId xmlns:a16="http://schemas.microsoft.com/office/drawing/2014/main" id="{BDFE7ECD-4826-C2E4-9229-FE63CC280F11}"/>
              </a:ext>
            </a:extLst>
          </p:cNvPr>
          <p:cNvGrpSpPr/>
          <p:nvPr/>
        </p:nvGrpSpPr>
        <p:grpSpPr>
          <a:xfrm>
            <a:off x="655315" y="4282939"/>
            <a:ext cx="5453680" cy="1182264"/>
            <a:chOff x="431406" y="1097280"/>
            <a:chExt cx="10858500" cy="1182264"/>
          </a:xfrm>
        </p:grpSpPr>
        <p:sp>
          <p:nvSpPr>
            <p:cNvPr id="17" name="平行四边形 16">
              <a:extLst>
                <a:ext uri="{FF2B5EF4-FFF2-40B4-BE49-F238E27FC236}">
                  <a16:creationId xmlns:a16="http://schemas.microsoft.com/office/drawing/2014/main" id="{E5D86D91-B9C3-49C1-C2CA-A477D191C1E1}"/>
                </a:ext>
              </a:extLst>
            </p:cNvPr>
            <p:cNvSpPr/>
            <p:nvPr/>
          </p:nvSpPr>
          <p:spPr>
            <a:xfrm>
              <a:off x="462122" y="1097280"/>
              <a:ext cx="5432241"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spc="300" dirty="0">
                  <a:solidFill>
                    <a:schemeClr val="bg1"/>
                  </a:solidFill>
                  <a:latin typeface="+mn-ea"/>
                </a:rPr>
                <a:t>3</a:t>
              </a:r>
              <a:r>
                <a:rPr lang="zh-CN" altLang="en-US" sz="2000" b="1" spc="300" dirty="0">
                  <a:solidFill>
                    <a:schemeClr val="bg1"/>
                  </a:solidFill>
                  <a:latin typeface="+mn-ea"/>
                </a:rPr>
                <a:t>、直通设备</a:t>
              </a:r>
            </a:p>
          </p:txBody>
        </p:sp>
        <p:sp>
          <p:nvSpPr>
            <p:cNvPr id="18" name="文本框 17">
              <a:extLst>
                <a:ext uri="{FF2B5EF4-FFF2-40B4-BE49-F238E27FC236}">
                  <a16:creationId xmlns:a16="http://schemas.microsoft.com/office/drawing/2014/main" id="{1EF8901B-DF45-F551-CD0E-FA108B704433}"/>
                </a:ext>
              </a:extLst>
            </p:cNvPr>
            <p:cNvSpPr txBox="1"/>
            <p:nvPr/>
          </p:nvSpPr>
          <p:spPr>
            <a:xfrm>
              <a:off x="431406" y="1592625"/>
              <a:ext cx="10858500" cy="686919"/>
            </a:xfrm>
            <a:prstGeom prst="rect">
              <a:avLst/>
            </a:prstGeom>
            <a:noFill/>
            <a:ln>
              <a:noFill/>
            </a:ln>
          </p:spPr>
          <p:txBody>
            <a:bodyPr wrap="square" lIns="0" tIns="0" rIns="0" bIns="0" rtlCol="0">
              <a:spAutoFit/>
            </a:bodyPr>
            <a:lstStyle/>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需实现对应平台的</a:t>
              </a:r>
              <a:r>
                <a:rPr lang="en-US" altLang="zh-CN" dirty="0">
                  <a:latin typeface="微软雅黑 Light" panose="020B0502040204020203" pitchFamily="34" charset="-122"/>
                </a:rPr>
                <a:t>IOMMU</a:t>
              </a:r>
              <a:r>
                <a:rPr lang="zh-CN" altLang="en-US" dirty="0">
                  <a:latin typeface="微软雅黑 Light" panose="020B0502040204020203" pitchFamily="34" charset="-122"/>
                </a:rPr>
                <a:t>来控制</a:t>
              </a:r>
              <a:r>
                <a:rPr lang="en-US" altLang="zh-CN" dirty="0">
                  <a:latin typeface="微软雅黑 Light" panose="020B0502040204020203" pitchFamily="34" charset="-122"/>
                </a:rPr>
                <a:t>DMA</a:t>
              </a:r>
              <a:r>
                <a:rPr lang="zh-CN" altLang="en-US" dirty="0">
                  <a:latin typeface="微软雅黑 Light" panose="020B0502040204020203" pitchFamily="34" charset="-122"/>
                </a:rPr>
                <a:t>设备的访存行为；</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en-US" altLang="zh-CN" dirty="0">
                  <a:latin typeface="微软雅黑 Light" panose="020B0502040204020203" pitchFamily="34" charset="-122"/>
                </a:rPr>
                <a:t>ARM</a:t>
              </a:r>
              <a:r>
                <a:rPr lang="zh-CN" altLang="en-US" dirty="0">
                  <a:latin typeface="微软雅黑 Light" panose="020B0502040204020203" pitchFamily="34" charset="-122"/>
                </a:rPr>
                <a:t>平台对应的是</a:t>
              </a:r>
              <a:r>
                <a:rPr lang="en-US" altLang="zh-CN" dirty="0">
                  <a:latin typeface="微软雅黑 Light" panose="020B0502040204020203" pitchFamily="34" charset="-122"/>
                </a:rPr>
                <a:t>SMMU</a:t>
              </a:r>
              <a:r>
                <a:rPr lang="zh-CN" altLang="en-US" dirty="0">
                  <a:latin typeface="微软雅黑 Light" panose="020B0502040204020203" pitchFamily="34" charset="-122"/>
                </a:rPr>
                <a:t>；</a:t>
              </a:r>
            </a:p>
          </p:txBody>
        </p:sp>
      </p:grpSp>
      <p:graphicFrame>
        <p:nvGraphicFramePr>
          <p:cNvPr id="12" name="表格 7">
            <a:extLst>
              <a:ext uri="{FF2B5EF4-FFF2-40B4-BE49-F238E27FC236}">
                <a16:creationId xmlns:a16="http://schemas.microsoft.com/office/drawing/2014/main" id="{90947B4D-7D3B-2578-5E77-1D1FF7AA2F7E}"/>
              </a:ext>
            </a:extLst>
          </p:cNvPr>
          <p:cNvGraphicFramePr>
            <a:graphicFrameLocks noGrp="1"/>
          </p:cNvGraphicFramePr>
          <p:nvPr>
            <p:extLst>
              <p:ext uri="{D42A27DB-BD31-4B8C-83A1-F6EECF244321}">
                <p14:modId xmlns:p14="http://schemas.microsoft.com/office/powerpoint/2010/main" val="2794060680"/>
              </p:ext>
            </p:extLst>
          </p:nvPr>
        </p:nvGraphicFramePr>
        <p:xfrm>
          <a:off x="6448830" y="1269578"/>
          <a:ext cx="5438373" cy="3703320"/>
        </p:xfrm>
        <a:graphic>
          <a:graphicData uri="http://schemas.openxmlformats.org/drawingml/2006/table">
            <a:tbl>
              <a:tblPr firstRow="1" bandRow="1">
                <a:tableStyleId>{E8034E78-7F5D-4C2E-B375-FC64B27BC917}</a:tableStyleId>
              </a:tblPr>
              <a:tblGrid>
                <a:gridCol w="1812791">
                  <a:extLst>
                    <a:ext uri="{9D8B030D-6E8A-4147-A177-3AD203B41FA5}">
                      <a16:colId xmlns:a16="http://schemas.microsoft.com/office/drawing/2014/main" val="461432491"/>
                    </a:ext>
                  </a:extLst>
                </a:gridCol>
                <a:gridCol w="1812791">
                  <a:extLst>
                    <a:ext uri="{9D8B030D-6E8A-4147-A177-3AD203B41FA5}">
                      <a16:colId xmlns:a16="http://schemas.microsoft.com/office/drawing/2014/main" val="3786080658"/>
                    </a:ext>
                  </a:extLst>
                </a:gridCol>
                <a:gridCol w="1812791">
                  <a:extLst>
                    <a:ext uri="{9D8B030D-6E8A-4147-A177-3AD203B41FA5}">
                      <a16:colId xmlns:a16="http://schemas.microsoft.com/office/drawing/2014/main" val="2817632115"/>
                    </a:ext>
                  </a:extLst>
                </a:gridCol>
              </a:tblGrid>
              <a:tr h="355989">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设备名称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设备虚拟化方法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虚拟机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8280110"/>
                  </a:ext>
                </a:extLst>
              </a:tr>
              <a:tr h="370840">
                <a:tc rowSpan="2">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中断控制器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RTVM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9415428"/>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全模拟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MVM/GVM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4491322"/>
                  </a:ext>
                </a:extLst>
              </a:tr>
              <a:tr h="370840">
                <a:tc rowSpan="2">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串口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MVM/RTVM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4153484"/>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6213070"/>
                  </a:ext>
                </a:extLst>
              </a:tr>
              <a:tr h="370840">
                <a:tc rowSpan="3">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磁盘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4873609"/>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chor="ctr">
                    <a:noFill/>
                  </a:tcPr>
                </a:tc>
                <a:tc>
                  <a:txBody>
                    <a:bodyPr/>
                    <a:lstStyle/>
                    <a:p>
                      <a:pPr algn="l"/>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MVM/GVM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471991"/>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chor="ctr">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中介传递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GVM/RTVM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8780099"/>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网卡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915143"/>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chor="ctr">
                    <a:lnB w="12700" cap="flat" cmpd="sng" algn="ctr">
                      <a:solidFill>
                        <a:schemeClr val="tx1"/>
                      </a:solidFill>
                      <a:prstDash val="solid"/>
                      <a:round/>
                      <a:headEnd type="none" w="med" len="med"/>
                      <a:tailEnd type="none" w="med" len="med"/>
                    </a:lnB>
                    <a:noFill/>
                  </a:tcPr>
                </a:tc>
                <a:tc>
                  <a:txBody>
                    <a:bodyPr/>
                    <a:lstStyle/>
                    <a:p>
                      <a:pPr algn="l"/>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GVM/RTVM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9165088"/>
                  </a:ext>
                </a:extLst>
              </a:tr>
            </a:tbl>
          </a:graphicData>
        </a:graphic>
      </p:graphicFrame>
      <p:sp>
        <p:nvSpPr>
          <p:cNvPr id="13" name="文本框 12">
            <a:extLst>
              <a:ext uri="{FF2B5EF4-FFF2-40B4-BE49-F238E27FC236}">
                <a16:creationId xmlns:a16="http://schemas.microsoft.com/office/drawing/2014/main" id="{1796C206-448F-832A-8F3E-046F06CDB7E8}"/>
              </a:ext>
            </a:extLst>
          </p:cNvPr>
          <p:cNvSpPr txBox="1"/>
          <p:nvPr/>
        </p:nvSpPr>
        <p:spPr>
          <a:xfrm>
            <a:off x="6496336" y="5302691"/>
            <a:ext cx="5128418" cy="325025"/>
          </a:xfrm>
          <a:prstGeom prst="rect">
            <a:avLst/>
          </a:prstGeom>
          <a:noFill/>
        </p:spPr>
        <p:txBody>
          <a:bodyPr wrap="square" lIns="0" tIns="0" rIns="0" bIns="0" rtlCol="0">
            <a:spAutoFit/>
          </a:bodyPr>
          <a:lstStyle/>
          <a:p>
            <a:pPr algn="ctr">
              <a:lnSpc>
                <a:spcPct val="130000"/>
              </a:lnSpc>
            </a:pPr>
            <a:r>
              <a:rPr lang="en-US" altLang="zh-CN" dirty="0">
                <a:latin typeface="+mj-ea"/>
                <a:ea typeface="+mj-ea"/>
              </a:rPr>
              <a:t>Rust-</a:t>
            </a:r>
            <a:r>
              <a:rPr lang="en-US" altLang="zh-CN" dirty="0" err="1">
                <a:latin typeface="+mj-ea"/>
                <a:ea typeface="+mj-ea"/>
              </a:rPr>
              <a:t>Shyper</a:t>
            </a:r>
            <a:r>
              <a:rPr lang="zh-CN" altLang="en-US" dirty="0">
                <a:latin typeface="+mj-ea"/>
                <a:ea typeface="+mj-ea"/>
              </a:rPr>
              <a:t>所支持的设备虚拟化方法及设备类型</a:t>
            </a:r>
          </a:p>
        </p:txBody>
      </p:sp>
    </p:spTree>
    <p:extLst>
      <p:ext uri="{BB962C8B-B14F-4D97-AF65-F5344CB8AC3E}">
        <p14:creationId xmlns:p14="http://schemas.microsoft.com/office/powerpoint/2010/main" val="2363521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a:xfrm>
            <a:off x="3440154" y="3673793"/>
            <a:ext cx="5311691" cy="1071461"/>
          </a:xfrm>
        </p:spPr>
        <p:txBody>
          <a:bodyPr>
            <a:normAutofit/>
          </a:bodyPr>
          <a:lstStyle/>
          <a:p>
            <a:r>
              <a:rPr lang="zh-CN" altLang="en-US" sz="2500" dirty="0"/>
              <a:t>资源隔离策略</a:t>
            </a:r>
            <a:endParaRPr lang="en-US" altLang="zh-CN" sz="2500" dirty="0"/>
          </a:p>
          <a:p>
            <a:r>
              <a:rPr lang="zh-CN" altLang="en-US" sz="2500" dirty="0"/>
              <a:t>与实时虚拟化</a:t>
            </a:r>
          </a:p>
        </p:txBody>
      </p:sp>
      <p:sp>
        <p:nvSpPr>
          <p:cNvPr id="5" name="内容占位符 4">
            <a:extLst>
              <a:ext uri="{FF2B5EF4-FFF2-40B4-BE49-F238E27FC236}">
                <a16:creationId xmlns:a16="http://schemas.microsoft.com/office/drawing/2014/main" id="{7035DB59-353B-275C-F161-5744E612A9F0}"/>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450229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Shyper</a:t>
            </a:r>
            <a:r>
              <a:rPr lang="zh-CN" altLang="en-US" dirty="0"/>
              <a:t>资源隔离策略</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12</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683629" y="1473417"/>
            <a:ext cx="4430341" cy="4646208"/>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b="1" dirty="0">
                <a:latin typeface="+mj-ea"/>
                <a:ea typeface="+mj-ea"/>
              </a:rPr>
              <a:t>核心隔离</a:t>
            </a:r>
            <a:r>
              <a:rPr lang="zh-CN" altLang="en-US" dirty="0">
                <a:latin typeface="+mj-ea"/>
                <a:ea typeface="+mj-ea"/>
              </a:rPr>
              <a:t>需要保障虚拟机的</a:t>
            </a:r>
            <a:r>
              <a:rPr lang="en-US" altLang="zh-CN" dirty="0">
                <a:latin typeface="+mj-ea"/>
                <a:ea typeface="+mj-ea"/>
              </a:rPr>
              <a:t>vCPU</a:t>
            </a:r>
            <a:r>
              <a:rPr lang="zh-CN" altLang="en-US" dirty="0">
                <a:latin typeface="+mj-ea"/>
                <a:ea typeface="+mj-ea"/>
              </a:rPr>
              <a:t>运行状态不应受到其他虚拟机的篡改</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b="1" dirty="0">
                <a:latin typeface="+mj-ea"/>
                <a:ea typeface="+mj-ea"/>
              </a:rPr>
              <a:t>中断隔离</a:t>
            </a:r>
            <a:r>
              <a:rPr lang="zh-CN" altLang="en-US" dirty="0">
                <a:latin typeface="+mj-ea"/>
                <a:ea typeface="+mj-ea"/>
              </a:rPr>
              <a:t>需要保障虚拟机能够正确接收外部设备或软件生成的中断信号，同时不会收到不属于该虚拟机的非法中断信号</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b="1" dirty="0">
                <a:latin typeface="+mj-ea"/>
                <a:ea typeface="+mj-ea"/>
              </a:rPr>
              <a:t>设备隔离</a:t>
            </a:r>
            <a:r>
              <a:rPr lang="zh-CN" altLang="en-US" dirty="0">
                <a:latin typeface="+mj-ea"/>
                <a:ea typeface="+mj-ea"/>
              </a:rPr>
              <a:t>需要保障虚拟机的设备状态无法被其他虚拟机访问或修改</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b="1" dirty="0">
                <a:latin typeface="+mj-ea"/>
                <a:ea typeface="+mj-ea"/>
              </a:rPr>
              <a:t>访存隔离</a:t>
            </a:r>
            <a:r>
              <a:rPr lang="zh-CN" altLang="en-US" dirty="0">
                <a:latin typeface="+mj-ea"/>
                <a:ea typeface="+mj-ea"/>
              </a:rPr>
              <a:t>需要保障虚拟机无法访问不属于自己的内存地址空间</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sp>
        <p:nvSpPr>
          <p:cNvPr id="5" name="平行四边形 4">
            <a:extLst>
              <a:ext uri="{FF2B5EF4-FFF2-40B4-BE49-F238E27FC236}">
                <a16:creationId xmlns:a16="http://schemas.microsoft.com/office/drawing/2014/main" id="{229BD7D7-8856-8F3B-3D02-692CDF4537A9}"/>
              </a:ext>
            </a:extLst>
          </p:cNvPr>
          <p:cNvSpPr/>
          <p:nvPr/>
        </p:nvSpPr>
        <p:spPr>
          <a:xfrm>
            <a:off x="6683629" y="901565"/>
            <a:ext cx="2575874"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资源隔离策略</a:t>
            </a:r>
          </a:p>
        </p:txBody>
      </p:sp>
      <p:pic>
        <p:nvPicPr>
          <p:cNvPr id="6" name="图片 5">
            <a:extLst>
              <a:ext uri="{FF2B5EF4-FFF2-40B4-BE49-F238E27FC236}">
                <a16:creationId xmlns:a16="http://schemas.microsoft.com/office/drawing/2014/main" id="{8E91E92E-6304-F5B0-1A8A-377BE4930A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3100" y="901565"/>
            <a:ext cx="3514725" cy="2968426"/>
          </a:xfrm>
          <a:prstGeom prst="rect">
            <a:avLst/>
          </a:prstGeom>
          <a:noFill/>
          <a:ln>
            <a:noFill/>
          </a:ln>
        </p:spPr>
      </p:pic>
      <p:pic>
        <p:nvPicPr>
          <p:cNvPr id="7" name="图片 6">
            <a:extLst>
              <a:ext uri="{FF2B5EF4-FFF2-40B4-BE49-F238E27FC236}">
                <a16:creationId xmlns:a16="http://schemas.microsoft.com/office/drawing/2014/main" id="{0E602FF2-92A5-1C37-26A0-AD0CD185FB8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3099" y="3937470"/>
            <a:ext cx="3514725" cy="2569210"/>
          </a:xfrm>
          <a:prstGeom prst="rect">
            <a:avLst/>
          </a:prstGeom>
          <a:noFill/>
          <a:ln>
            <a:noFill/>
          </a:ln>
        </p:spPr>
      </p:pic>
    </p:spTree>
    <p:extLst>
      <p:ext uri="{BB962C8B-B14F-4D97-AF65-F5344CB8AC3E}">
        <p14:creationId xmlns:p14="http://schemas.microsoft.com/office/powerpoint/2010/main" val="2173157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a:t>
            </a:r>
            <a:r>
              <a:rPr lang="zh-CN" altLang="en-US" dirty="0"/>
              <a:t>实时虚拟化</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13</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703837" y="1712516"/>
            <a:ext cx="4647858" cy="3926011"/>
          </a:xfrm>
          <a:prstGeom prst="rect">
            <a:avLst/>
          </a:prstGeom>
          <a:noFill/>
        </p:spPr>
        <p:txBody>
          <a:bodyPr wrap="square" lIns="0" tIns="0" rIns="0" bIns="0" rtlCol="0">
            <a:spAutoFit/>
          </a:bodyPr>
          <a:lstStyle/>
          <a:p>
            <a:pPr marL="342900" indent="-342900" algn="just">
              <a:lnSpc>
                <a:spcPct val="130000"/>
              </a:lnSpc>
              <a:buFont typeface="+mj-lt"/>
              <a:buAutoNum type="arabicPeriod"/>
            </a:pPr>
            <a:r>
              <a:rPr lang="en-US" altLang="zh-CN" dirty="0">
                <a:latin typeface="+mj-ea"/>
                <a:ea typeface="+mj-ea"/>
              </a:rPr>
              <a:t>Guest VM</a:t>
            </a:r>
            <a:r>
              <a:rPr lang="zh-CN" altLang="en-US" dirty="0">
                <a:latin typeface="+mj-ea"/>
                <a:ea typeface="+mj-ea"/>
              </a:rPr>
              <a:t>发起</a:t>
            </a:r>
            <a:r>
              <a:rPr lang="en-US" altLang="zh-CN" dirty="0" err="1">
                <a:latin typeface="+mj-ea"/>
                <a:ea typeface="+mj-ea"/>
              </a:rPr>
              <a:t>Virtio</a:t>
            </a:r>
            <a:r>
              <a:rPr lang="zh-CN" altLang="en-US" dirty="0">
                <a:latin typeface="+mj-ea"/>
                <a:ea typeface="+mj-ea"/>
              </a:rPr>
              <a:t>磁盘请求陷入</a:t>
            </a:r>
            <a:r>
              <a:rPr lang="en-US" altLang="zh-CN" dirty="0">
                <a:latin typeface="+mj-ea"/>
                <a:ea typeface="+mj-ea"/>
              </a:rPr>
              <a:t>Rust-</a:t>
            </a:r>
            <a:r>
              <a:rPr lang="en-US" altLang="zh-CN" dirty="0" err="1">
                <a:latin typeface="+mj-ea"/>
                <a:ea typeface="+mj-ea"/>
              </a:rPr>
              <a:t>Shyper</a:t>
            </a:r>
            <a:r>
              <a:rPr lang="zh-CN" altLang="en-US" dirty="0">
                <a:latin typeface="+mj-ea"/>
                <a:ea typeface="+mj-ea"/>
              </a:rPr>
              <a:t>；</a:t>
            </a:r>
            <a:endParaRPr lang="en-US" altLang="zh-CN" dirty="0">
              <a:latin typeface="+mj-ea"/>
              <a:ea typeface="+mj-ea"/>
            </a:endParaRPr>
          </a:p>
          <a:p>
            <a:pPr marL="342900" indent="-342900" algn="just">
              <a:lnSpc>
                <a:spcPct val="130000"/>
              </a:lnSpc>
              <a:buFont typeface="+mj-lt"/>
              <a:buAutoNum type="arabicPeriod"/>
            </a:pPr>
            <a:endParaRPr lang="en-US" altLang="zh-CN" dirty="0">
              <a:latin typeface="+mj-ea"/>
              <a:ea typeface="+mj-ea"/>
            </a:endParaRPr>
          </a:p>
          <a:p>
            <a:pPr marL="342900" indent="-342900" algn="just">
              <a:lnSpc>
                <a:spcPct val="130000"/>
              </a:lnSpc>
              <a:buFont typeface="+mj-lt"/>
              <a:buAutoNum type="arabicPeriod"/>
            </a:pPr>
            <a:r>
              <a:rPr lang="en-US" altLang="zh-CN" dirty="0">
                <a:latin typeface="+mj-ea"/>
                <a:ea typeface="+mj-ea"/>
              </a:rPr>
              <a:t>Rust-</a:t>
            </a:r>
            <a:r>
              <a:rPr lang="en-US" altLang="zh-CN" dirty="0" err="1">
                <a:latin typeface="+mj-ea"/>
                <a:ea typeface="+mj-ea"/>
              </a:rPr>
              <a:t>Shyper</a:t>
            </a:r>
            <a:r>
              <a:rPr lang="zh-CN" altLang="en-US" dirty="0">
                <a:latin typeface="+mj-ea"/>
                <a:ea typeface="+mj-ea"/>
              </a:rPr>
              <a:t>解析请求并将任务添加至异步任务队列；</a:t>
            </a:r>
            <a:endParaRPr lang="en-US" altLang="zh-CN" dirty="0">
              <a:latin typeface="+mj-ea"/>
              <a:ea typeface="+mj-ea"/>
            </a:endParaRPr>
          </a:p>
          <a:p>
            <a:pPr marL="342900" indent="-342900" algn="just">
              <a:lnSpc>
                <a:spcPct val="130000"/>
              </a:lnSpc>
              <a:buFont typeface="+mj-lt"/>
              <a:buAutoNum type="arabicPeriod"/>
            </a:pPr>
            <a:endParaRPr lang="en-US" altLang="zh-CN" dirty="0">
              <a:latin typeface="+mj-ea"/>
              <a:ea typeface="+mj-ea"/>
            </a:endParaRPr>
          </a:p>
          <a:p>
            <a:pPr marL="342900" indent="-342900" algn="just">
              <a:lnSpc>
                <a:spcPct val="130000"/>
              </a:lnSpc>
              <a:buFont typeface="+mj-lt"/>
              <a:buAutoNum type="arabicPeriod"/>
            </a:pPr>
            <a:r>
              <a:rPr lang="en-US" altLang="zh-CN" dirty="0">
                <a:latin typeface="+mj-ea"/>
                <a:ea typeface="+mj-ea"/>
              </a:rPr>
              <a:t>Hypervisor</a:t>
            </a:r>
            <a:r>
              <a:rPr lang="zh-CN" altLang="en-US" dirty="0">
                <a:latin typeface="+mj-ea"/>
                <a:ea typeface="+mj-ea"/>
              </a:rPr>
              <a:t>读取异步任务，调度执行；</a:t>
            </a:r>
            <a:endParaRPr lang="en-US" altLang="zh-CN" dirty="0">
              <a:latin typeface="+mj-ea"/>
              <a:ea typeface="+mj-ea"/>
            </a:endParaRPr>
          </a:p>
          <a:p>
            <a:pPr marL="342900" indent="-342900" algn="just">
              <a:lnSpc>
                <a:spcPct val="130000"/>
              </a:lnSpc>
              <a:buFont typeface="+mj-lt"/>
              <a:buAutoNum type="arabicPeriod"/>
            </a:pPr>
            <a:endParaRPr lang="en-US" altLang="zh-CN" dirty="0">
              <a:latin typeface="+mj-ea"/>
              <a:ea typeface="+mj-ea"/>
            </a:endParaRPr>
          </a:p>
          <a:p>
            <a:pPr marL="342900" indent="-342900" algn="just">
              <a:lnSpc>
                <a:spcPct val="130000"/>
              </a:lnSpc>
              <a:buFont typeface="+mj-lt"/>
              <a:buAutoNum type="arabicPeriod"/>
            </a:pPr>
            <a:r>
              <a:rPr lang="zh-CN" altLang="en-US" dirty="0">
                <a:latin typeface="+mj-ea"/>
                <a:ea typeface="+mj-ea"/>
              </a:rPr>
              <a:t>任务完成后向</a:t>
            </a:r>
            <a:r>
              <a:rPr lang="en-US" altLang="zh-CN" dirty="0">
                <a:latin typeface="+mj-ea"/>
                <a:ea typeface="+mj-ea"/>
              </a:rPr>
              <a:t>Guest VM</a:t>
            </a:r>
            <a:r>
              <a:rPr lang="zh-CN" altLang="en-US" dirty="0">
                <a:latin typeface="+mj-ea"/>
                <a:ea typeface="+mj-ea"/>
              </a:rPr>
              <a:t>发送</a:t>
            </a:r>
            <a:r>
              <a:rPr lang="en-US" altLang="zh-CN" dirty="0">
                <a:latin typeface="+mj-ea"/>
                <a:ea typeface="+mj-ea"/>
              </a:rPr>
              <a:t>IPI</a:t>
            </a:r>
            <a:r>
              <a:rPr lang="zh-CN" altLang="en-US" dirty="0">
                <a:latin typeface="+mj-ea"/>
                <a:ea typeface="+mj-ea"/>
              </a:rPr>
              <a:t>，将</a:t>
            </a:r>
            <a:r>
              <a:rPr lang="en-US" altLang="zh-CN" dirty="0" err="1">
                <a:latin typeface="+mj-ea"/>
                <a:ea typeface="+mj-ea"/>
              </a:rPr>
              <a:t>Virtio</a:t>
            </a:r>
            <a:r>
              <a:rPr lang="zh-CN" altLang="en-US" dirty="0">
                <a:latin typeface="+mj-ea"/>
                <a:ea typeface="+mj-ea"/>
              </a:rPr>
              <a:t>磁盘对应的中断注入至</a:t>
            </a:r>
            <a:r>
              <a:rPr lang="en-US" altLang="zh-CN" dirty="0">
                <a:latin typeface="+mj-ea"/>
                <a:ea typeface="+mj-ea"/>
              </a:rPr>
              <a:t>Guest VM</a:t>
            </a:r>
            <a:r>
              <a:rPr lang="zh-CN" altLang="en-US" dirty="0">
                <a:latin typeface="+mj-ea"/>
                <a:ea typeface="+mj-ea"/>
              </a:rPr>
              <a:t>中；</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sp>
        <p:nvSpPr>
          <p:cNvPr id="5" name="平行四边形 4">
            <a:extLst>
              <a:ext uri="{FF2B5EF4-FFF2-40B4-BE49-F238E27FC236}">
                <a16:creationId xmlns:a16="http://schemas.microsoft.com/office/drawing/2014/main" id="{229BD7D7-8856-8F3B-3D02-692CDF4537A9}"/>
              </a:ext>
            </a:extLst>
          </p:cNvPr>
          <p:cNvSpPr/>
          <p:nvPr/>
        </p:nvSpPr>
        <p:spPr>
          <a:xfrm>
            <a:off x="6703836" y="1140664"/>
            <a:ext cx="4914814"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中介传递设备与</a:t>
            </a:r>
            <a:r>
              <a:rPr lang="en-US" altLang="zh-CN" sz="2000" b="1" spc="300" dirty="0">
                <a:solidFill>
                  <a:schemeClr val="bg1"/>
                </a:solidFill>
                <a:latin typeface="+mj-ea"/>
                <a:ea typeface="+mj-ea"/>
              </a:rPr>
              <a:t>Rust</a:t>
            </a:r>
            <a:r>
              <a:rPr lang="zh-CN" altLang="en-US" sz="2000" b="1" spc="300" dirty="0">
                <a:solidFill>
                  <a:schemeClr val="bg1"/>
                </a:solidFill>
                <a:latin typeface="+mj-ea"/>
                <a:ea typeface="+mj-ea"/>
              </a:rPr>
              <a:t>异步任务</a:t>
            </a:r>
          </a:p>
        </p:txBody>
      </p:sp>
      <p:pic>
        <p:nvPicPr>
          <p:cNvPr id="9" name="图片 8">
            <a:extLst>
              <a:ext uri="{FF2B5EF4-FFF2-40B4-BE49-F238E27FC236}">
                <a16:creationId xmlns:a16="http://schemas.microsoft.com/office/drawing/2014/main" id="{67B721F2-DA36-BB88-86B3-BFE0B7080A6C}"/>
              </a:ext>
            </a:extLst>
          </p:cNvPr>
          <p:cNvPicPr>
            <a:picLocks noChangeAspect="1"/>
          </p:cNvPicPr>
          <p:nvPr/>
        </p:nvPicPr>
        <p:blipFill>
          <a:blip r:embed="rId3"/>
          <a:stretch>
            <a:fillRect/>
          </a:stretch>
        </p:blipFill>
        <p:spPr>
          <a:xfrm>
            <a:off x="554756" y="3814286"/>
            <a:ext cx="5723295" cy="1970936"/>
          </a:xfrm>
          <a:prstGeom prst="rect">
            <a:avLst/>
          </a:prstGeom>
        </p:spPr>
      </p:pic>
      <p:pic>
        <p:nvPicPr>
          <p:cNvPr id="13" name="图片 12" descr="图示&#10;&#10;中度可信度描述已自动生成">
            <a:extLst>
              <a:ext uri="{FF2B5EF4-FFF2-40B4-BE49-F238E27FC236}">
                <a16:creationId xmlns:a16="http://schemas.microsoft.com/office/drawing/2014/main" id="{D8664492-BB38-28F9-B519-20F9A57A8759}"/>
              </a:ext>
            </a:extLst>
          </p:cNvPr>
          <p:cNvPicPr>
            <a:picLocks noChangeAspect="1"/>
          </p:cNvPicPr>
          <p:nvPr/>
        </p:nvPicPr>
        <p:blipFill>
          <a:blip r:embed="rId4"/>
          <a:stretch>
            <a:fillRect/>
          </a:stretch>
        </p:blipFill>
        <p:spPr>
          <a:xfrm>
            <a:off x="291735" y="1140664"/>
            <a:ext cx="6249338" cy="1903051"/>
          </a:xfrm>
          <a:prstGeom prst="rect">
            <a:avLst/>
          </a:prstGeom>
        </p:spPr>
      </p:pic>
    </p:spTree>
    <p:extLst>
      <p:ext uri="{BB962C8B-B14F-4D97-AF65-F5344CB8AC3E}">
        <p14:creationId xmlns:p14="http://schemas.microsoft.com/office/powerpoint/2010/main" val="3096488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a:t>
            </a:r>
            <a:r>
              <a:rPr lang="zh-CN" altLang="en-US" dirty="0"/>
              <a:t>实时虚拟化</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14</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683629" y="1473417"/>
            <a:ext cx="4430341" cy="1765420"/>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设置</a:t>
            </a:r>
            <a:r>
              <a:rPr lang="en-US" altLang="zh-CN" dirty="0">
                <a:latin typeface="+mj-ea"/>
                <a:ea typeface="+mj-ea"/>
              </a:rPr>
              <a:t>HCR_EL2.IMO</a:t>
            </a:r>
          </a:p>
          <a:p>
            <a:pPr marL="285750" indent="-285750" algn="just">
              <a:lnSpc>
                <a:spcPct val="130000"/>
              </a:lnSpc>
              <a:buFont typeface="Wingdings" panose="05000000000000000000" pitchFamily="2" charset="2"/>
              <a:buChar char="Ø"/>
            </a:pPr>
            <a:r>
              <a:rPr lang="zh-CN" altLang="en-US" dirty="0">
                <a:latin typeface="+mj-ea"/>
                <a:ea typeface="+mj-ea"/>
              </a:rPr>
              <a:t>直通</a:t>
            </a:r>
            <a:r>
              <a:rPr lang="en-US" altLang="zh-CN" dirty="0">
                <a:latin typeface="+mj-ea"/>
                <a:ea typeface="+mj-ea"/>
              </a:rPr>
              <a:t>GICV</a:t>
            </a:r>
            <a:r>
              <a:rPr lang="zh-CN" altLang="en-US" dirty="0">
                <a:latin typeface="+mj-ea"/>
                <a:ea typeface="+mj-ea"/>
              </a:rPr>
              <a:t>，模拟</a:t>
            </a:r>
            <a:r>
              <a:rPr lang="en-US" altLang="zh-CN" dirty="0">
                <a:latin typeface="+mj-ea"/>
                <a:ea typeface="+mj-ea"/>
              </a:rPr>
              <a:t>GICD</a:t>
            </a:r>
          </a:p>
          <a:p>
            <a:pPr marL="285750" indent="-285750" algn="just">
              <a:lnSpc>
                <a:spcPct val="130000"/>
              </a:lnSpc>
              <a:buFont typeface="Wingdings" panose="05000000000000000000" pitchFamily="2" charset="2"/>
              <a:buChar char="Ø"/>
            </a:pPr>
            <a:r>
              <a:rPr lang="zh-CN" altLang="en-US" dirty="0">
                <a:latin typeface="+mj-ea"/>
                <a:ea typeface="+mj-ea"/>
              </a:rPr>
              <a:t>拦截虚拟机</a:t>
            </a:r>
            <a:r>
              <a:rPr lang="en-US" altLang="zh-CN" dirty="0">
                <a:latin typeface="+mj-ea"/>
                <a:ea typeface="+mj-ea"/>
              </a:rPr>
              <a:t>GICD</a:t>
            </a:r>
            <a:r>
              <a:rPr lang="zh-CN" altLang="en-US" dirty="0">
                <a:latin typeface="+mj-ea"/>
                <a:ea typeface="+mj-ea"/>
              </a:rPr>
              <a:t>请求，通过中断位图判断中断是否合法</a:t>
            </a: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Rust-</a:t>
            </a:r>
            <a:r>
              <a:rPr lang="en-US" altLang="zh-CN" dirty="0" err="1">
                <a:latin typeface="+mj-ea"/>
                <a:ea typeface="+mj-ea"/>
              </a:rPr>
              <a:t>Shyper</a:t>
            </a:r>
            <a:r>
              <a:rPr lang="zh-CN" altLang="en-US" dirty="0">
                <a:latin typeface="+mj-ea"/>
                <a:ea typeface="+mj-ea"/>
              </a:rPr>
              <a:t>完成中断处理或中断注入</a:t>
            </a:r>
            <a:endParaRPr lang="en-US" altLang="zh-CN" dirty="0">
              <a:latin typeface="+mj-ea"/>
              <a:ea typeface="+mj-ea"/>
            </a:endParaRPr>
          </a:p>
        </p:txBody>
      </p:sp>
      <p:sp>
        <p:nvSpPr>
          <p:cNvPr id="5" name="平行四边形 4">
            <a:extLst>
              <a:ext uri="{FF2B5EF4-FFF2-40B4-BE49-F238E27FC236}">
                <a16:creationId xmlns:a16="http://schemas.microsoft.com/office/drawing/2014/main" id="{229BD7D7-8856-8F3B-3D02-692CDF4537A9}"/>
              </a:ext>
            </a:extLst>
          </p:cNvPr>
          <p:cNvSpPr/>
          <p:nvPr/>
        </p:nvSpPr>
        <p:spPr>
          <a:xfrm>
            <a:off x="6683628" y="901565"/>
            <a:ext cx="3268893"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中断虚拟化</a:t>
            </a:r>
          </a:p>
        </p:txBody>
      </p:sp>
      <p:pic>
        <p:nvPicPr>
          <p:cNvPr id="4" name="图片 3">
            <a:extLst>
              <a:ext uri="{FF2B5EF4-FFF2-40B4-BE49-F238E27FC236}">
                <a16:creationId xmlns:a16="http://schemas.microsoft.com/office/drawing/2014/main" id="{0270C1DC-1C7C-D4E2-ACCE-789B9FD8249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8030" y="901565"/>
            <a:ext cx="3933925" cy="5335176"/>
          </a:xfrm>
          <a:prstGeom prst="rect">
            <a:avLst/>
          </a:prstGeom>
          <a:noFill/>
          <a:ln>
            <a:noFill/>
          </a:ln>
        </p:spPr>
      </p:pic>
      <p:sp>
        <p:nvSpPr>
          <p:cNvPr id="6" name="文本框 5">
            <a:extLst>
              <a:ext uri="{FF2B5EF4-FFF2-40B4-BE49-F238E27FC236}">
                <a16:creationId xmlns:a16="http://schemas.microsoft.com/office/drawing/2014/main" id="{BA15295B-4E81-21BB-4455-6058716C852F}"/>
              </a:ext>
            </a:extLst>
          </p:cNvPr>
          <p:cNvSpPr txBox="1"/>
          <p:nvPr/>
        </p:nvSpPr>
        <p:spPr>
          <a:xfrm>
            <a:off x="6683628" y="4336671"/>
            <a:ext cx="4430341" cy="140532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设置</a:t>
            </a:r>
            <a:r>
              <a:rPr lang="en-US" altLang="zh-CN" dirty="0">
                <a:latin typeface="+mj-ea"/>
                <a:ea typeface="+mj-ea"/>
              </a:rPr>
              <a:t>HCR_EL2.IMO</a:t>
            </a:r>
          </a:p>
          <a:p>
            <a:pPr marL="285750" indent="-285750" algn="just">
              <a:lnSpc>
                <a:spcPct val="130000"/>
              </a:lnSpc>
              <a:buFont typeface="Wingdings" panose="05000000000000000000" pitchFamily="2" charset="2"/>
              <a:buChar char="Ø"/>
            </a:pPr>
            <a:r>
              <a:rPr lang="zh-CN" altLang="en-US" dirty="0">
                <a:latin typeface="+mj-ea"/>
                <a:ea typeface="+mj-ea"/>
              </a:rPr>
              <a:t>直通</a:t>
            </a:r>
            <a:r>
              <a:rPr lang="en-US" altLang="zh-CN" dirty="0">
                <a:latin typeface="+mj-ea"/>
                <a:ea typeface="+mj-ea"/>
              </a:rPr>
              <a:t>GICC</a:t>
            </a:r>
            <a:r>
              <a:rPr lang="zh-CN" altLang="en-US" dirty="0">
                <a:latin typeface="+mj-ea"/>
                <a:ea typeface="+mj-ea"/>
              </a:rPr>
              <a:t>、</a:t>
            </a:r>
            <a:r>
              <a:rPr lang="en-US" altLang="zh-CN" dirty="0">
                <a:latin typeface="+mj-ea"/>
                <a:ea typeface="+mj-ea"/>
              </a:rPr>
              <a:t>GICD</a:t>
            </a:r>
          </a:p>
          <a:p>
            <a:pPr marL="285750" indent="-285750" algn="just">
              <a:lnSpc>
                <a:spcPct val="130000"/>
              </a:lnSpc>
              <a:buFont typeface="Wingdings" panose="05000000000000000000" pitchFamily="2" charset="2"/>
              <a:buChar char="Ø"/>
            </a:pPr>
            <a:r>
              <a:rPr lang="zh-CN" altLang="en-US" dirty="0">
                <a:latin typeface="+mj-ea"/>
                <a:ea typeface="+mj-ea"/>
              </a:rPr>
              <a:t>虚拟机</a:t>
            </a:r>
            <a:r>
              <a:rPr lang="en-US" altLang="zh-CN" dirty="0">
                <a:latin typeface="+mj-ea"/>
                <a:ea typeface="+mj-ea"/>
              </a:rPr>
              <a:t>GICD</a:t>
            </a:r>
            <a:r>
              <a:rPr lang="zh-CN" altLang="en-US" dirty="0">
                <a:latin typeface="+mj-ea"/>
                <a:ea typeface="+mj-ea"/>
              </a:rPr>
              <a:t>请求不被</a:t>
            </a:r>
            <a:r>
              <a:rPr lang="en-US" altLang="zh-CN" dirty="0">
                <a:latin typeface="+mj-ea"/>
                <a:ea typeface="+mj-ea"/>
              </a:rPr>
              <a:t>Rust-</a:t>
            </a:r>
            <a:r>
              <a:rPr lang="en-US" altLang="zh-CN" dirty="0" err="1">
                <a:latin typeface="+mj-ea"/>
                <a:ea typeface="+mj-ea"/>
              </a:rPr>
              <a:t>Shyper</a:t>
            </a:r>
            <a:r>
              <a:rPr lang="zh-CN" altLang="en-US" dirty="0">
                <a:latin typeface="+mj-ea"/>
                <a:ea typeface="+mj-ea"/>
              </a:rPr>
              <a:t>拦截，由虚拟机直接完成中断处理</a:t>
            </a:r>
            <a:endParaRPr lang="en-US" altLang="zh-CN" dirty="0">
              <a:latin typeface="+mj-ea"/>
              <a:ea typeface="+mj-ea"/>
            </a:endParaRPr>
          </a:p>
        </p:txBody>
      </p:sp>
      <p:sp>
        <p:nvSpPr>
          <p:cNvPr id="7" name="平行四边形 6">
            <a:extLst>
              <a:ext uri="{FF2B5EF4-FFF2-40B4-BE49-F238E27FC236}">
                <a16:creationId xmlns:a16="http://schemas.microsoft.com/office/drawing/2014/main" id="{020C3EBD-E007-89CA-FA0B-521C4CBB5885}"/>
              </a:ext>
            </a:extLst>
          </p:cNvPr>
          <p:cNvSpPr/>
          <p:nvPr/>
        </p:nvSpPr>
        <p:spPr>
          <a:xfrm>
            <a:off x="6683627" y="3764819"/>
            <a:ext cx="3268893"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中断控制器直通策略</a:t>
            </a:r>
          </a:p>
        </p:txBody>
      </p:sp>
    </p:spTree>
    <p:extLst>
      <p:ext uri="{BB962C8B-B14F-4D97-AF65-F5344CB8AC3E}">
        <p14:creationId xmlns:p14="http://schemas.microsoft.com/office/powerpoint/2010/main" val="3371532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a:xfrm>
            <a:off x="3440154" y="3673793"/>
            <a:ext cx="5311691" cy="1071461"/>
          </a:xfrm>
        </p:spPr>
        <p:txBody>
          <a:bodyPr>
            <a:normAutofit/>
          </a:bodyPr>
          <a:lstStyle/>
          <a:p>
            <a:r>
              <a:rPr lang="zh-CN" altLang="en-US" sz="2500" dirty="0"/>
              <a:t>嵌入式虚拟机监视器</a:t>
            </a:r>
            <a:endParaRPr lang="en-US" altLang="zh-CN" sz="2500" dirty="0"/>
          </a:p>
          <a:p>
            <a:r>
              <a:rPr lang="zh-CN" altLang="en-US" sz="2500" dirty="0"/>
              <a:t>热更新技术</a:t>
            </a:r>
          </a:p>
        </p:txBody>
      </p:sp>
      <p:sp>
        <p:nvSpPr>
          <p:cNvPr id="5" name="内容占位符 4">
            <a:extLst>
              <a:ext uri="{FF2B5EF4-FFF2-40B4-BE49-F238E27FC236}">
                <a16:creationId xmlns:a16="http://schemas.microsoft.com/office/drawing/2014/main" id="{8103F1A6-B989-91F8-E4E2-1FDBB925D66D}"/>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3832829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a:t>
            </a:r>
            <a:r>
              <a:rPr lang="zh-CN" altLang="en-US" dirty="0"/>
              <a:t>虚拟机迁移技术</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16</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683629" y="1473417"/>
            <a:ext cx="4824746" cy="4646208"/>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dirty="0">
                <a:latin typeface="+mj-ea"/>
                <a:ea typeface="+mj-ea"/>
              </a:rPr>
              <a:t>Rust-</a:t>
            </a:r>
            <a:r>
              <a:rPr lang="en-US" altLang="zh-CN" dirty="0" err="1">
                <a:latin typeface="+mj-ea"/>
                <a:ea typeface="+mj-ea"/>
              </a:rPr>
              <a:t>Shyper</a:t>
            </a:r>
            <a:r>
              <a:rPr lang="zh-CN" altLang="en-US" dirty="0">
                <a:latin typeface="+mj-ea"/>
                <a:ea typeface="+mj-ea"/>
              </a:rPr>
              <a:t>虚拟机迁移由</a:t>
            </a:r>
            <a:r>
              <a:rPr lang="en-US" altLang="zh-CN" dirty="0">
                <a:latin typeface="+mj-ea"/>
                <a:ea typeface="+mj-ea"/>
              </a:rPr>
              <a:t>MVM</a:t>
            </a:r>
            <a:r>
              <a:rPr lang="zh-CN" altLang="en-US" dirty="0">
                <a:latin typeface="+mj-ea"/>
                <a:ea typeface="+mj-ea"/>
              </a:rPr>
              <a:t>通过</a:t>
            </a:r>
            <a:r>
              <a:rPr lang="en-US" altLang="zh-CN" dirty="0">
                <a:latin typeface="+mj-ea"/>
                <a:ea typeface="+mj-ea"/>
              </a:rPr>
              <a:t>HVC</a:t>
            </a:r>
            <a:r>
              <a:rPr lang="zh-CN" altLang="en-US" dirty="0">
                <a:latin typeface="+mj-ea"/>
                <a:ea typeface="+mj-ea"/>
              </a:rPr>
              <a:t>特权指令发起并执行</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虚拟机迁移依赖</a:t>
            </a:r>
            <a:r>
              <a:rPr lang="en-US" altLang="zh-CN" dirty="0">
                <a:latin typeface="+mj-ea"/>
                <a:ea typeface="+mj-ea"/>
              </a:rPr>
              <a:t>Linux</a:t>
            </a:r>
            <a:r>
              <a:rPr lang="zh-CN" altLang="en-US" dirty="0">
                <a:latin typeface="+mj-ea"/>
                <a:ea typeface="+mj-ea"/>
              </a:rPr>
              <a:t>用户态网络服务进行数据传输</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虚拟机迁移过程中，</a:t>
            </a:r>
            <a:r>
              <a:rPr lang="en-US" altLang="zh-CN" dirty="0">
                <a:latin typeface="+mj-ea"/>
                <a:ea typeface="+mj-ea"/>
              </a:rPr>
              <a:t>Rust-</a:t>
            </a:r>
            <a:r>
              <a:rPr lang="en-US" altLang="zh-CN" dirty="0" err="1">
                <a:latin typeface="+mj-ea"/>
                <a:ea typeface="+mj-ea"/>
              </a:rPr>
              <a:t>Shyper</a:t>
            </a:r>
            <a:r>
              <a:rPr lang="zh-CN" altLang="en-US" dirty="0">
                <a:latin typeface="+mj-ea"/>
                <a:ea typeface="+mj-ea"/>
              </a:rPr>
              <a:t>持续记录虚拟机产生的脏页信息，并修改虚拟机页表的读写权限</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迁移的最后阶段，</a:t>
            </a:r>
            <a:r>
              <a:rPr lang="en-US" altLang="zh-CN" dirty="0">
                <a:latin typeface="+mj-ea"/>
                <a:ea typeface="+mj-ea"/>
              </a:rPr>
              <a:t>Rust-</a:t>
            </a:r>
            <a:r>
              <a:rPr lang="en-US" altLang="zh-CN" dirty="0" err="1">
                <a:latin typeface="+mj-ea"/>
                <a:ea typeface="+mj-ea"/>
              </a:rPr>
              <a:t>Shyper</a:t>
            </a:r>
            <a:r>
              <a:rPr lang="zh-CN" altLang="en-US" dirty="0">
                <a:latin typeface="+mj-ea"/>
                <a:ea typeface="+mj-ea"/>
              </a:rPr>
              <a:t>将剩余脏页与虚拟机状态集发送至接收端</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sp>
        <p:nvSpPr>
          <p:cNvPr id="5" name="平行四边形 4">
            <a:extLst>
              <a:ext uri="{FF2B5EF4-FFF2-40B4-BE49-F238E27FC236}">
                <a16:creationId xmlns:a16="http://schemas.microsoft.com/office/drawing/2014/main" id="{229BD7D7-8856-8F3B-3D02-692CDF4537A9}"/>
              </a:ext>
            </a:extLst>
          </p:cNvPr>
          <p:cNvSpPr/>
          <p:nvPr/>
        </p:nvSpPr>
        <p:spPr>
          <a:xfrm>
            <a:off x="6683628" y="901565"/>
            <a:ext cx="2864633"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虚拟机迁移技术</a:t>
            </a:r>
          </a:p>
        </p:txBody>
      </p:sp>
      <p:pic>
        <p:nvPicPr>
          <p:cNvPr id="4" name="图片 3">
            <a:extLst>
              <a:ext uri="{FF2B5EF4-FFF2-40B4-BE49-F238E27FC236}">
                <a16:creationId xmlns:a16="http://schemas.microsoft.com/office/drawing/2014/main" id="{5E7250D4-1C7C-EBA5-1368-D489A86BE85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406" y="1334388"/>
            <a:ext cx="6647849" cy="4637932"/>
          </a:xfrm>
          <a:prstGeom prst="rect">
            <a:avLst/>
          </a:prstGeom>
          <a:noFill/>
          <a:ln>
            <a:noFill/>
          </a:ln>
        </p:spPr>
      </p:pic>
    </p:spTree>
    <p:extLst>
      <p:ext uri="{BB962C8B-B14F-4D97-AF65-F5344CB8AC3E}">
        <p14:creationId xmlns:p14="http://schemas.microsoft.com/office/powerpoint/2010/main" val="1098576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a:t>
            </a:r>
            <a:r>
              <a:rPr lang="zh-CN" altLang="en-US" dirty="0"/>
              <a:t>虚拟机迁移技术</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17</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683629" y="1473417"/>
            <a:ext cx="4824746" cy="4646208"/>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dirty="0">
                <a:latin typeface="+mj-ea"/>
                <a:ea typeface="+mj-ea"/>
              </a:rPr>
              <a:t>Rust-</a:t>
            </a:r>
            <a:r>
              <a:rPr lang="en-US" altLang="zh-CN" dirty="0" err="1">
                <a:latin typeface="+mj-ea"/>
                <a:ea typeface="+mj-ea"/>
              </a:rPr>
              <a:t>Shyper</a:t>
            </a:r>
            <a:r>
              <a:rPr lang="zh-CN" altLang="en-US" dirty="0">
                <a:latin typeface="+mj-ea"/>
                <a:ea typeface="+mj-ea"/>
              </a:rPr>
              <a:t>虚拟机迁移由</a:t>
            </a:r>
            <a:r>
              <a:rPr lang="en-US" altLang="zh-CN" dirty="0">
                <a:latin typeface="+mj-ea"/>
                <a:ea typeface="+mj-ea"/>
              </a:rPr>
              <a:t>MVM</a:t>
            </a:r>
            <a:r>
              <a:rPr lang="zh-CN" altLang="en-US" dirty="0">
                <a:latin typeface="+mj-ea"/>
                <a:ea typeface="+mj-ea"/>
              </a:rPr>
              <a:t>通过</a:t>
            </a:r>
            <a:r>
              <a:rPr lang="en-US" altLang="zh-CN" dirty="0">
                <a:latin typeface="+mj-ea"/>
                <a:ea typeface="+mj-ea"/>
              </a:rPr>
              <a:t>HVC</a:t>
            </a:r>
            <a:r>
              <a:rPr lang="zh-CN" altLang="en-US" dirty="0">
                <a:latin typeface="+mj-ea"/>
                <a:ea typeface="+mj-ea"/>
              </a:rPr>
              <a:t>特权指令发起并执行</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虚拟机迁移依赖</a:t>
            </a:r>
            <a:r>
              <a:rPr lang="en-US" altLang="zh-CN" dirty="0">
                <a:latin typeface="+mj-ea"/>
                <a:ea typeface="+mj-ea"/>
              </a:rPr>
              <a:t>Linux</a:t>
            </a:r>
            <a:r>
              <a:rPr lang="zh-CN" altLang="en-US" dirty="0">
                <a:latin typeface="+mj-ea"/>
                <a:ea typeface="+mj-ea"/>
              </a:rPr>
              <a:t>用户态网络服务进行数据传输</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虚拟机迁移过程中，</a:t>
            </a:r>
            <a:r>
              <a:rPr lang="en-US" altLang="zh-CN" dirty="0">
                <a:latin typeface="+mj-ea"/>
                <a:ea typeface="+mj-ea"/>
              </a:rPr>
              <a:t>Rust-</a:t>
            </a:r>
            <a:r>
              <a:rPr lang="en-US" altLang="zh-CN" dirty="0" err="1">
                <a:latin typeface="+mj-ea"/>
                <a:ea typeface="+mj-ea"/>
              </a:rPr>
              <a:t>Shyper</a:t>
            </a:r>
            <a:r>
              <a:rPr lang="zh-CN" altLang="en-US" dirty="0">
                <a:latin typeface="+mj-ea"/>
                <a:ea typeface="+mj-ea"/>
              </a:rPr>
              <a:t>持续记录虚拟机产生的脏页信息，并修改虚拟机页表的读写权限</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迁移的最后阶段，</a:t>
            </a:r>
            <a:r>
              <a:rPr lang="en-US" altLang="zh-CN" dirty="0">
                <a:latin typeface="+mj-ea"/>
                <a:ea typeface="+mj-ea"/>
              </a:rPr>
              <a:t>Rust-</a:t>
            </a:r>
            <a:r>
              <a:rPr lang="en-US" altLang="zh-CN" dirty="0" err="1">
                <a:latin typeface="+mj-ea"/>
                <a:ea typeface="+mj-ea"/>
              </a:rPr>
              <a:t>Shyper</a:t>
            </a:r>
            <a:r>
              <a:rPr lang="zh-CN" altLang="en-US" dirty="0">
                <a:latin typeface="+mj-ea"/>
                <a:ea typeface="+mj-ea"/>
              </a:rPr>
              <a:t>将剩余脏页与虚拟机状态集发送至接收端</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sp>
        <p:nvSpPr>
          <p:cNvPr id="5" name="平行四边形 4">
            <a:extLst>
              <a:ext uri="{FF2B5EF4-FFF2-40B4-BE49-F238E27FC236}">
                <a16:creationId xmlns:a16="http://schemas.microsoft.com/office/drawing/2014/main" id="{229BD7D7-8856-8F3B-3D02-692CDF4537A9}"/>
              </a:ext>
            </a:extLst>
          </p:cNvPr>
          <p:cNvSpPr/>
          <p:nvPr/>
        </p:nvSpPr>
        <p:spPr>
          <a:xfrm>
            <a:off x="6683628" y="901565"/>
            <a:ext cx="2864633"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虚拟机迁移技术</a:t>
            </a:r>
          </a:p>
        </p:txBody>
      </p:sp>
      <p:graphicFrame>
        <p:nvGraphicFramePr>
          <p:cNvPr id="6" name="表格 6">
            <a:extLst>
              <a:ext uri="{FF2B5EF4-FFF2-40B4-BE49-F238E27FC236}">
                <a16:creationId xmlns:a16="http://schemas.microsoft.com/office/drawing/2014/main" id="{49CD3ADF-FFD2-151A-4287-449B55C19FC6}"/>
              </a:ext>
            </a:extLst>
          </p:cNvPr>
          <p:cNvGraphicFramePr>
            <a:graphicFrameLocks noGrp="1"/>
          </p:cNvGraphicFramePr>
          <p:nvPr>
            <p:extLst>
              <p:ext uri="{D42A27DB-BD31-4B8C-83A1-F6EECF244321}">
                <p14:modId xmlns:p14="http://schemas.microsoft.com/office/powerpoint/2010/main" val="1049782994"/>
              </p:ext>
            </p:extLst>
          </p:nvPr>
        </p:nvGraphicFramePr>
        <p:xfrm>
          <a:off x="683625" y="746511"/>
          <a:ext cx="5457293" cy="5824336"/>
        </p:xfrm>
        <a:graphic>
          <a:graphicData uri="http://schemas.openxmlformats.org/drawingml/2006/table">
            <a:tbl>
              <a:tblPr firstRow="1" bandRow="1">
                <a:tableStyleId>{5C22544A-7EE6-4342-B048-85BDC9FD1C3A}</a:tableStyleId>
              </a:tblPr>
              <a:tblGrid>
                <a:gridCol w="2165453">
                  <a:extLst>
                    <a:ext uri="{9D8B030D-6E8A-4147-A177-3AD203B41FA5}">
                      <a16:colId xmlns:a16="http://schemas.microsoft.com/office/drawing/2014/main" val="1038132141"/>
                    </a:ext>
                  </a:extLst>
                </a:gridCol>
                <a:gridCol w="3291840">
                  <a:extLst>
                    <a:ext uri="{9D8B030D-6E8A-4147-A177-3AD203B41FA5}">
                      <a16:colId xmlns:a16="http://schemas.microsoft.com/office/drawing/2014/main" val="518834629"/>
                    </a:ext>
                  </a:extLst>
                </a:gridCol>
              </a:tblGrid>
              <a:tr h="416024">
                <a:tc>
                  <a:txBody>
                    <a:bodyPr/>
                    <a:lstStyle/>
                    <a:p>
                      <a:pPr algn="ctr"/>
                      <a:r>
                        <a:rPr lang="zh-CN" altLang="en-US" sz="1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状态数据分类</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状态数据信息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7070058"/>
                  </a:ext>
                </a:extLst>
              </a:tr>
              <a:tr h="416024">
                <a:tc>
                  <a:txBody>
                    <a:bodyP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虚拟机上下文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虚拟机寄存器组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856307"/>
                  </a:ext>
                </a:extLst>
              </a:tr>
              <a:tr h="416024">
                <a:tc rowSpan="3">
                  <a:txBody>
                    <a:bodyPr/>
                    <a:lstStyle/>
                    <a:p>
                      <a:pPr algn="ctr">
                        <a:lnSpc>
                          <a:spcPct val="150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vCPU</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上下文</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通用寄存器组</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2952707"/>
                  </a:ext>
                </a:extLst>
              </a:tr>
              <a:tr h="416024">
                <a:tc vMerge="1">
                  <a:txBody>
                    <a:bodyPr/>
                    <a:lstStyle/>
                    <a:p>
                      <a:endParaRPr lang="zh-CN" altLang="en-US"/>
                    </a:p>
                  </a:txBody>
                  <a:tcPr/>
                </a:tc>
                <a:tc>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栈寄存器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8445763"/>
                  </a:ext>
                </a:extLst>
              </a:tr>
              <a:tr h="416024">
                <a:tc vMerge="1">
                  <a:txBody>
                    <a:bodyPr/>
                    <a:lstStyle/>
                    <a:p>
                      <a:endParaRPr lang="zh-CN" altLang="en-US"/>
                    </a:p>
                  </a:txBody>
                  <a:tcPr/>
                </a:tc>
                <a:tc>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异常返回寄存器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7436643"/>
                  </a:ext>
                </a:extLst>
              </a:tr>
              <a:tr h="416024">
                <a:tc rowSpan="4">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中断控制器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中断数量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1513575"/>
                  </a:ext>
                </a:extLst>
              </a:tr>
              <a:tr h="416024">
                <a:tc vMerge="1">
                  <a:txBody>
                    <a:bodyPr/>
                    <a:lstStyle/>
                    <a:p>
                      <a:endParaRPr lang="zh-CN" altLang="en-US"/>
                    </a:p>
                  </a:txBody>
                  <a:tcPr/>
                </a:tc>
                <a:tc>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中断状态列表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129688"/>
                  </a:ext>
                </a:extLst>
              </a:tr>
              <a:tr h="416024">
                <a:tc vMerge="1">
                  <a:txBody>
                    <a:bodyPr/>
                    <a:lstStyle/>
                    <a:p>
                      <a:endParaRPr lang="zh-CN" altLang="en-US"/>
                    </a:p>
                  </a:txBody>
                  <a:tcPr/>
                </a:tc>
                <a:tc>
                  <a:txBody>
                    <a:bodyPr/>
                    <a:lstStyle/>
                    <a:p>
                      <a:pPr algn="ctr">
                        <a:lnSpc>
                          <a:spcPct val="150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GICV</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控制寄存器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2846527"/>
                  </a:ext>
                </a:extLst>
              </a:tr>
              <a:tr h="416024">
                <a:tc vMerge="1">
                  <a:txBody>
                    <a:bodyPr/>
                    <a:lstStyle/>
                    <a:p>
                      <a:endParaRPr lang="zh-CN" altLang="en-US"/>
                    </a:p>
                  </a:txBody>
                  <a:tcPr/>
                </a:tc>
                <a:tc>
                  <a:txBody>
                    <a:bodyPr/>
                    <a:lstStyle/>
                    <a:p>
                      <a:pPr algn="ctr">
                        <a:lnSpc>
                          <a:spcPct val="150000"/>
                        </a:lnSpc>
                      </a:pPr>
                      <a:r>
                        <a:rPr lang="en-US" sz="1800" kern="100" dirty="0">
                          <a:effectLst/>
                          <a:latin typeface="Times New Roman" panose="02020603050405020304" pitchFamily="18" charset="0"/>
                          <a:ea typeface="宋体" panose="02010600030101010101" pitchFamily="2" charset="-122"/>
                          <a:cs typeface="Times New Roman" panose="02020603050405020304" pitchFamily="18" charset="0"/>
                        </a:rPr>
                        <a:t>GICV</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优先级掩码寄存器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2633726"/>
                  </a:ext>
                </a:extLst>
              </a:tr>
              <a:tr h="416024">
                <a:tc rowSpan="2">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模拟设备</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模拟</a:t>
                      </a: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VirtioMMIO</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网卡</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112957"/>
                  </a:ext>
                </a:extLst>
              </a:tr>
              <a:tr h="416024">
                <a:tc vMerge="1">
                  <a:txBody>
                    <a:bodyPr/>
                    <a:lstStyle/>
                    <a:p>
                      <a:endParaRPr lang="zh-CN" altLang="en-US"/>
                    </a:p>
                  </a:txBody>
                  <a:tcPr/>
                </a:tc>
                <a:tc>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模拟</a:t>
                      </a: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VirtioMMIO</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串口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0799604"/>
                  </a:ext>
                </a:extLst>
              </a:tr>
              <a:tr h="416024">
                <a:tc rowSpan="3">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模拟中断控制器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vGICD</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结构体数据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6918039"/>
                  </a:ext>
                </a:extLst>
              </a:tr>
              <a:tr h="416024">
                <a:tc vMerge="1">
                  <a:txBody>
                    <a:bodyPr/>
                    <a:lstStyle/>
                    <a:p>
                      <a:endParaRPr lang="zh-CN" altLang="en-US"/>
                    </a:p>
                  </a:txBody>
                  <a:tcPr/>
                </a:tc>
                <a:tc>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虚拟机核心数量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4550016"/>
                  </a:ext>
                </a:extLst>
              </a:tr>
              <a:tr h="416024">
                <a:tc vMerge="1">
                  <a:txBody>
                    <a:bodyPr/>
                    <a:lstStyle/>
                    <a:p>
                      <a:endParaRPr lang="zh-CN" altLang="en-US"/>
                    </a:p>
                  </a:txBody>
                  <a:tcPr/>
                </a:tc>
                <a:tc>
                  <a:txBody>
                    <a:bodyPr/>
                    <a:lstStyle/>
                    <a:p>
                      <a:pPr algn="ctr">
                        <a:lnSpc>
                          <a:spcPct val="150000"/>
                        </a:lnSpc>
                      </a:pP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核心私有</a:t>
                      </a:r>
                      <a:r>
                        <a:rPr lang="en-US" sz="1800" kern="100" dirty="0" err="1">
                          <a:effectLst/>
                          <a:latin typeface="Times New Roman" panose="02020603050405020304" pitchFamily="18" charset="0"/>
                          <a:ea typeface="宋体" panose="02010600030101010101" pitchFamily="2" charset="-122"/>
                          <a:cs typeface="Times New Roman" panose="02020603050405020304" pitchFamily="18" charset="0"/>
                        </a:rPr>
                        <a:t>vGIC</a:t>
                      </a:r>
                      <a:r>
                        <a:rPr 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数据列表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4504374"/>
                  </a:ext>
                </a:extLst>
              </a:tr>
            </a:tbl>
          </a:graphicData>
        </a:graphic>
      </p:graphicFrame>
    </p:spTree>
    <p:extLst>
      <p:ext uri="{BB962C8B-B14F-4D97-AF65-F5344CB8AC3E}">
        <p14:creationId xmlns:p14="http://schemas.microsoft.com/office/powerpoint/2010/main" val="7115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a:t>
            </a:r>
            <a:r>
              <a:rPr lang="zh-CN" altLang="en-US" dirty="0"/>
              <a:t>监视器动态升级</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18</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683629" y="1473417"/>
            <a:ext cx="4824746" cy="5366405"/>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镜像拷贝阶段，</a:t>
            </a:r>
            <a:r>
              <a:rPr lang="en-US" altLang="zh-CN" dirty="0">
                <a:latin typeface="+mj-ea"/>
                <a:ea typeface="+mj-ea"/>
              </a:rPr>
              <a:t>MVM</a:t>
            </a:r>
            <a:r>
              <a:rPr lang="zh-CN" altLang="en-US" dirty="0">
                <a:latin typeface="+mj-ea"/>
                <a:ea typeface="+mj-ea"/>
              </a:rPr>
              <a:t>通过</a:t>
            </a:r>
            <a:r>
              <a:rPr lang="en-US" altLang="zh-CN" dirty="0">
                <a:latin typeface="+mj-ea"/>
                <a:ea typeface="+mj-ea"/>
              </a:rPr>
              <a:t>HVC</a:t>
            </a:r>
            <a:r>
              <a:rPr lang="zh-CN" altLang="en-US" dirty="0">
                <a:latin typeface="+mj-ea"/>
                <a:ea typeface="+mj-ea"/>
              </a:rPr>
              <a:t>发起动态升级请求，将新的</a:t>
            </a:r>
            <a:r>
              <a:rPr lang="en-US" altLang="zh-CN" dirty="0">
                <a:latin typeface="+mj-ea"/>
                <a:ea typeface="+mj-ea"/>
              </a:rPr>
              <a:t>Rust-</a:t>
            </a:r>
            <a:r>
              <a:rPr lang="en-US" altLang="zh-CN" dirty="0" err="1">
                <a:latin typeface="+mj-ea"/>
                <a:ea typeface="+mj-ea"/>
              </a:rPr>
              <a:t>Shyper</a:t>
            </a:r>
            <a:r>
              <a:rPr lang="zh-CN" altLang="en-US" dirty="0">
                <a:latin typeface="+mj-ea"/>
                <a:ea typeface="+mj-ea"/>
              </a:rPr>
              <a:t>镜像存入申请得到的</a:t>
            </a:r>
            <a:r>
              <a:rPr lang="en-US" altLang="zh-CN" dirty="0">
                <a:latin typeface="+mj-ea"/>
                <a:ea typeface="+mj-ea"/>
              </a:rPr>
              <a:t>EL2</a:t>
            </a:r>
            <a:r>
              <a:rPr lang="zh-CN" altLang="en-US" dirty="0">
                <a:latin typeface="+mj-ea"/>
                <a:ea typeface="+mj-ea"/>
              </a:rPr>
              <a:t>堆空间上</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镜像切换阶段，</a:t>
            </a:r>
            <a:r>
              <a:rPr lang="en-US" altLang="zh-CN" dirty="0">
                <a:latin typeface="+mj-ea"/>
                <a:ea typeface="+mj-ea"/>
              </a:rPr>
              <a:t>CPU0</a:t>
            </a:r>
            <a:r>
              <a:rPr lang="zh-CN" altLang="en-US" dirty="0">
                <a:latin typeface="+mj-ea"/>
                <a:ea typeface="+mj-ea"/>
              </a:rPr>
              <a:t>将数据地址打包后，通过调用汇编函数</a:t>
            </a:r>
            <a:r>
              <a:rPr lang="en-US" altLang="zh-CN" dirty="0" err="1">
                <a:latin typeface="+mj-ea"/>
                <a:ea typeface="+mj-ea"/>
              </a:rPr>
              <a:t>live_update</a:t>
            </a:r>
            <a:r>
              <a:rPr lang="zh-CN" altLang="en-US" dirty="0">
                <a:latin typeface="+mj-ea"/>
                <a:ea typeface="+mj-ea"/>
              </a:rPr>
              <a:t>跳转至新镜像的对应入口</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监视器预升级阶段，</a:t>
            </a:r>
            <a:r>
              <a:rPr lang="en-US" altLang="zh-CN" dirty="0">
                <a:latin typeface="+mj-ea"/>
                <a:ea typeface="+mj-ea"/>
              </a:rPr>
              <a:t>CPU0</a:t>
            </a:r>
            <a:r>
              <a:rPr lang="zh-CN" altLang="en-US" dirty="0">
                <a:latin typeface="+mj-ea"/>
                <a:ea typeface="+mj-ea"/>
              </a:rPr>
              <a:t>预先陷入新虚拟机监视器完成部分数据结构的初始化</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数据更新阶段，</a:t>
            </a:r>
            <a:r>
              <a:rPr lang="en-US" altLang="zh-CN" dirty="0">
                <a:latin typeface="+mj-ea"/>
                <a:ea typeface="+mj-ea"/>
              </a:rPr>
              <a:t>CPU0</a:t>
            </a:r>
            <a:r>
              <a:rPr lang="zh-CN" altLang="en-US" dirty="0">
                <a:latin typeface="+mj-ea"/>
                <a:ea typeface="+mj-ea"/>
              </a:rPr>
              <a:t>调用</a:t>
            </a:r>
            <a:r>
              <a:rPr lang="en-US" altLang="zh-CN" dirty="0">
                <a:latin typeface="+mj-ea"/>
                <a:ea typeface="+mj-ea"/>
              </a:rPr>
              <a:t>live update </a:t>
            </a:r>
            <a:r>
              <a:rPr lang="zh-CN" altLang="en-US" dirty="0">
                <a:latin typeface="+mj-ea"/>
                <a:ea typeface="+mj-ea"/>
              </a:rPr>
              <a:t>处理函数存储虚拟机监视器的数据；其他核心收到核间中断后需要将</a:t>
            </a:r>
            <a:r>
              <a:rPr lang="en-US" altLang="zh-CN" dirty="0">
                <a:latin typeface="+mj-ea"/>
                <a:ea typeface="+mj-ea"/>
              </a:rPr>
              <a:t>CPU</a:t>
            </a:r>
            <a:r>
              <a:rPr lang="zh-CN" altLang="en-US" dirty="0">
                <a:latin typeface="+mj-ea"/>
                <a:ea typeface="+mj-ea"/>
              </a:rPr>
              <a:t>结构体中的数据进行迁移</a:t>
            </a:r>
          </a:p>
        </p:txBody>
      </p:sp>
      <p:sp>
        <p:nvSpPr>
          <p:cNvPr id="5" name="平行四边形 4">
            <a:extLst>
              <a:ext uri="{FF2B5EF4-FFF2-40B4-BE49-F238E27FC236}">
                <a16:creationId xmlns:a16="http://schemas.microsoft.com/office/drawing/2014/main" id="{229BD7D7-8856-8F3B-3D02-692CDF4537A9}"/>
              </a:ext>
            </a:extLst>
          </p:cNvPr>
          <p:cNvSpPr/>
          <p:nvPr/>
        </p:nvSpPr>
        <p:spPr>
          <a:xfrm>
            <a:off x="6683628" y="901565"/>
            <a:ext cx="3268894"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监视器动态升级技术</a:t>
            </a:r>
          </a:p>
        </p:txBody>
      </p:sp>
      <p:pic>
        <p:nvPicPr>
          <p:cNvPr id="6" name="图片 5">
            <a:extLst>
              <a:ext uri="{FF2B5EF4-FFF2-40B4-BE49-F238E27FC236}">
                <a16:creationId xmlns:a16="http://schemas.microsoft.com/office/drawing/2014/main" id="{B05BDD65-22E0-75AB-FCA6-54F36D11B93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088" y="1826628"/>
            <a:ext cx="6402494" cy="3784900"/>
          </a:xfrm>
          <a:prstGeom prst="rect">
            <a:avLst/>
          </a:prstGeom>
          <a:noFill/>
          <a:ln>
            <a:noFill/>
          </a:ln>
        </p:spPr>
      </p:pic>
    </p:spTree>
    <p:extLst>
      <p:ext uri="{BB962C8B-B14F-4D97-AF65-F5344CB8AC3E}">
        <p14:creationId xmlns:p14="http://schemas.microsoft.com/office/powerpoint/2010/main" val="49824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a:t>
            </a:r>
            <a:r>
              <a:rPr lang="zh-CN" altLang="en-US" dirty="0"/>
              <a:t>监视器动态升级</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19</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683629" y="1473417"/>
            <a:ext cx="4953314" cy="3565913"/>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作为动态升级的发起者，</a:t>
            </a:r>
            <a:r>
              <a:rPr lang="en-US" altLang="zh-CN" dirty="0">
                <a:latin typeface="+mj-ea"/>
                <a:ea typeface="+mj-ea"/>
              </a:rPr>
              <a:t>MVM</a:t>
            </a:r>
            <a:r>
              <a:rPr lang="zh-CN" altLang="en-US" dirty="0">
                <a:latin typeface="+mj-ea"/>
                <a:ea typeface="+mj-ea"/>
              </a:rPr>
              <a:t>通过</a:t>
            </a:r>
            <a:r>
              <a:rPr lang="en-US" altLang="zh-CN" dirty="0">
                <a:latin typeface="+mj-ea"/>
                <a:ea typeface="+mj-ea"/>
              </a:rPr>
              <a:t>HVC</a:t>
            </a:r>
            <a:r>
              <a:rPr lang="zh-CN" altLang="en-US" dirty="0">
                <a:latin typeface="+mj-ea"/>
                <a:ea typeface="+mj-ea"/>
              </a:rPr>
              <a:t>触发</a:t>
            </a:r>
            <a:r>
              <a:rPr lang="en-US" altLang="zh-CN" dirty="0" err="1">
                <a:latin typeface="+mj-ea"/>
                <a:ea typeface="+mj-ea"/>
              </a:rPr>
              <a:t>hvc_sys_handler</a:t>
            </a:r>
            <a:r>
              <a:rPr lang="zh-CN" altLang="en-US" dirty="0">
                <a:latin typeface="+mj-ea"/>
                <a:ea typeface="+mj-ea"/>
              </a:rPr>
              <a:t>处理函数</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Rust-</a:t>
            </a:r>
            <a:r>
              <a:rPr lang="en-US" altLang="zh-CN" dirty="0" err="1">
                <a:latin typeface="+mj-ea"/>
                <a:ea typeface="+mj-ea"/>
              </a:rPr>
              <a:t>Shyper</a:t>
            </a:r>
            <a:r>
              <a:rPr lang="zh-CN" altLang="en-US" dirty="0">
                <a:latin typeface="+mj-ea"/>
                <a:ea typeface="+mj-ea"/>
              </a:rPr>
              <a:t>主动调用</a:t>
            </a:r>
            <a:r>
              <a:rPr lang="en-US" altLang="zh-CN" dirty="0" err="1">
                <a:latin typeface="+mj-ea"/>
                <a:ea typeface="+mj-ea"/>
              </a:rPr>
              <a:t>update_request</a:t>
            </a:r>
            <a:r>
              <a:rPr lang="zh-CN" altLang="en-US" dirty="0">
                <a:latin typeface="+mj-ea"/>
                <a:ea typeface="+mj-ea"/>
              </a:rPr>
              <a:t>汇编处理函数，并计算新镜像处理函数的入口地址</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跳转至新镜像</a:t>
            </a:r>
            <a:r>
              <a:rPr lang="en-US" altLang="zh-CN" dirty="0" err="1">
                <a:latin typeface="+mj-ea"/>
                <a:ea typeface="+mj-ea"/>
              </a:rPr>
              <a:t>live_update</a:t>
            </a:r>
            <a:r>
              <a:rPr lang="zh-CN" altLang="en-US" dirty="0">
                <a:latin typeface="+mj-ea"/>
                <a:ea typeface="+mj-ea"/>
              </a:rPr>
              <a:t>函数</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调用</a:t>
            </a:r>
            <a:r>
              <a:rPr lang="en-US" altLang="zh-CN" dirty="0">
                <a:latin typeface="+mj-ea"/>
                <a:ea typeface="+mj-ea"/>
              </a:rPr>
              <a:t>Rust</a:t>
            </a:r>
            <a:r>
              <a:rPr lang="zh-CN" altLang="en-US" dirty="0">
                <a:latin typeface="+mj-ea"/>
                <a:ea typeface="+mj-ea"/>
              </a:rPr>
              <a:t>实现的</a:t>
            </a:r>
            <a:r>
              <a:rPr lang="en-US" altLang="zh-CN" dirty="0" err="1">
                <a:latin typeface="+mj-ea"/>
                <a:ea typeface="+mj-ea"/>
              </a:rPr>
              <a:t>hypervisor_update</a:t>
            </a:r>
            <a:r>
              <a:rPr lang="zh-CN" altLang="en-US" dirty="0">
                <a:latin typeface="+mj-ea"/>
                <a:ea typeface="+mj-ea"/>
              </a:rPr>
              <a:t>函数完成新镜像数据更新动作</a:t>
            </a:r>
            <a:endParaRPr lang="en-US" altLang="zh-CN" dirty="0">
              <a:latin typeface="+mj-ea"/>
              <a:ea typeface="+mj-ea"/>
            </a:endParaRPr>
          </a:p>
        </p:txBody>
      </p:sp>
      <p:sp>
        <p:nvSpPr>
          <p:cNvPr id="5" name="平行四边形 4">
            <a:extLst>
              <a:ext uri="{FF2B5EF4-FFF2-40B4-BE49-F238E27FC236}">
                <a16:creationId xmlns:a16="http://schemas.microsoft.com/office/drawing/2014/main" id="{229BD7D7-8856-8F3B-3D02-692CDF4537A9}"/>
              </a:ext>
            </a:extLst>
          </p:cNvPr>
          <p:cNvSpPr/>
          <p:nvPr/>
        </p:nvSpPr>
        <p:spPr>
          <a:xfrm>
            <a:off x="6683628" y="901565"/>
            <a:ext cx="2007985"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镜像切换</a:t>
            </a:r>
          </a:p>
        </p:txBody>
      </p:sp>
      <p:pic>
        <p:nvPicPr>
          <p:cNvPr id="4" name="图片 3">
            <a:extLst>
              <a:ext uri="{FF2B5EF4-FFF2-40B4-BE49-F238E27FC236}">
                <a16:creationId xmlns:a16="http://schemas.microsoft.com/office/drawing/2014/main" id="{BAA0B52E-B10D-017F-64EA-189C96BC9A8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95" y="1429779"/>
            <a:ext cx="6612333" cy="3653188"/>
          </a:xfrm>
          <a:prstGeom prst="rect">
            <a:avLst/>
          </a:prstGeom>
          <a:noFill/>
          <a:ln>
            <a:noFill/>
          </a:ln>
        </p:spPr>
      </p:pic>
    </p:spTree>
    <p:extLst>
      <p:ext uri="{BB962C8B-B14F-4D97-AF65-F5344CB8AC3E}">
        <p14:creationId xmlns:p14="http://schemas.microsoft.com/office/powerpoint/2010/main" val="26439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77500" lnSpcReduction="20000"/>
          </a:bodyPr>
          <a:lstStyle/>
          <a:p>
            <a:r>
              <a:rPr lang="zh-CN" altLang="en-US" dirty="0"/>
              <a:t>背景及意义</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10" name="内容占位符 9">
            <a:extLst>
              <a:ext uri="{FF2B5EF4-FFF2-40B4-BE49-F238E27FC236}">
                <a16:creationId xmlns:a16="http://schemas.microsoft.com/office/drawing/2014/main" id="{27F6F1DA-3C51-05BC-F19A-E47230F433E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423090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a:t>
            </a:r>
            <a:r>
              <a:rPr lang="zh-CN" altLang="en-US" dirty="0"/>
              <a:t>监视器动态升级</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20</a:t>
            </a:fld>
            <a:endParaRPr lang="zh-CN" altLang="en-US" dirty="0"/>
          </a:p>
        </p:txBody>
      </p:sp>
      <p:pic>
        <p:nvPicPr>
          <p:cNvPr id="7" name="图片 6">
            <a:extLst>
              <a:ext uri="{FF2B5EF4-FFF2-40B4-BE49-F238E27FC236}">
                <a16:creationId xmlns:a16="http://schemas.microsoft.com/office/drawing/2014/main" id="{1997BE34-5EC6-E570-0309-D616C8A42EAD}"/>
              </a:ext>
            </a:extLst>
          </p:cNvPr>
          <p:cNvPicPr>
            <a:picLocks noChangeAspect="1"/>
          </p:cNvPicPr>
          <p:nvPr/>
        </p:nvPicPr>
        <p:blipFill>
          <a:blip r:embed="rId3"/>
          <a:stretch>
            <a:fillRect/>
          </a:stretch>
        </p:blipFill>
        <p:spPr>
          <a:xfrm>
            <a:off x="96253" y="895149"/>
            <a:ext cx="6096000" cy="5333117"/>
          </a:xfrm>
          <a:prstGeom prst="rect">
            <a:avLst/>
          </a:prstGeom>
        </p:spPr>
      </p:pic>
      <p:pic>
        <p:nvPicPr>
          <p:cNvPr id="9" name="图片 8">
            <a:extLst>
              <a:ext uri="{FF2B5EF4-FFF2-40B4-BE49-F238E27FC236}">
                <a16:creationId xmlns:a16="http://schemas.microsoft.com/office/drawing/2014/main" id="{78CA462D-7BA8-F089-6CB2-74FCC7D1F1B0}"/>
              </a:ext>
            </a:extLst>
          </p:cNvPr>
          <p:cNvPicPr>
            <a:picLocks noChangeAspect="1"/>
          </p:cNvPicPr>
          <p:nvPr/>
        </p:nvPicPr>
        <p:blipFill>
          <a:blip r:embed="rId4"/>
          <a:stretch>
            <a:fillRect/>
          </a:stretch>
        </p:blipFill>
        <p:spPr>
          <a:xfrm>
            <a:off x="6339990" y="1548239"/>
            <a:ext cx="5755757" cy="3761521"/>
          </a:xfrm>
          <a:prstGeom prst="rect">
            <a:avLst/>
          </a:prstGeom>
        </p:spPr>
      </p:pic>
      <p:sp>
        <p:nvSpPr>
          <p:cNvPr id="10" name="文本框 9">
            <a:extLst>
              <a:ext uri="{FF2B5EF4-FFF2-40B4-BE49-F238E27FC236}">
                <a16:creationId xmlns:a16="http://schemas.microsoft.com/office/drawing/2014/main" id="{EC40E9B1-1227-EB06-D823-84FD50666CC4}"/>
              </a:ext>
            </a:extLst>
          </p:cNvPr>
          <p:cNvSpPr txBox="1"/>
          <p:nvPr/>
        </p:nvSpPr>
        <p:spPr>
          <a:xfrm>
            <a:off x="6741211" y="5408722"/>
            <a:ext cx="4953314" cy="325025"/>
          </a:xfrm>
          <a:prstGeom prst="rect">
            <a:avLst/>
          </a:prstGeom>
          <a:noFill/>
        </p:spPr>
        <p:txBody>
          <a:bodyPr wrap="square" lIns="0" tIns="0" rIns="0" bIns="0" rtlCol="0">
            <a:spAutoFit/>
          </a:bodyPr>
          <a:lstStyle/>
          <a:p>
            <a:pPr algn="ctr">
              <a:lnSpc>
                <a:spcPct val="130000"/>
              </a:lnSpc>
            </a:pPr>
            <a:r>
              <a:rPr lang="en-US" altLang="zh-CN" dirty="0">
                <a:latin typeface="+mj-ea"/>
                <a:ea typeface="+mj-ea"/>
              </a:rPr>
              <a:t>Rust-</a:t>
            </a:r>
            <a:r>
              <a:rPr lang="en-US" altLang="zh-CN" dirty="0" err="1">
                <a:latin typeface="+mj-ea"/>
                <a:ea typeface="+mj-ea"/>
              </a:rPr>
              <a:t>Shyper</a:t>
            </a:r>
            <a:r>
              <a:rPr lang="zh-CN" altLang="en-US" dirty="0">
                <a:latin typeface="+mj-ea"/>
                <a:ea typeface="+mj-ea"/>
              </a:rPr>
              <a:t>预升级数据集</a:t>
            </a:r>
            <a:endParaRPr lang="en-US" altLang="zh-CN" dirty="0">
              <a:latin typeface="+mj-ea"/>
              <a:ea typeface="+mj-ea"/>
            </a:endParaRPr>
          </a:p>
        </p:txBody>
      </p:sp>
      <p:sp>
        <p:nvSpPr>
          <p:cNvPr id="4" name="矩形 3">
            <a:extLst>
              <a:ext uri="{FF2B5EF4-FFF2-40B4-BE49-F238E27FC236}">
                <a16:creationId xmlns:a16="http://schemas.microsoft.com/office/drawing/2014/main" id="{A81CF096-C76E-C74A-6768-D1D9697F391C}"/>
              </a:ext>
            </a:extLst>
          </p:cNvPr>
          <p:cNvSpPr/>
          <p:nvPr/>
        </p:nvSpPr>
        <p:spPr>
          <a:xfrm>
            <a:off x="1146048" y="1231392"/>
            <a:ext cx="2987040" cy="20848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6276C88-47A9-3175-7B50-B761319AE944}"/>
              </a:ext>
            </a:extLst>
          </p:cNvPr>
          <p:cNvSpPr/>
          <p:nvPr/>
        </p:nvSpPr>
        <p:spPr>
          <a:xfrm>
            <a:off x="1135289" y="3652467"/>
            <a:ext cx="2987040" cy="20848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15176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a:xfrm>
            <a:off x="3440154" y="3673793"/>
            <a:ext cx="5311691" cy="1071461"/>
          </a:xfrm>
        </p:spPr>
        <p:txBody>
          <a:bodyPr>
            <a:normAutofit/>
          </a:bodyPr>
          <a:lstStyle/>
          <a:p>
            <a:r>
              <a:rPr lang="zh-CN" altLang="en-US" sz="2500" dirty="0"/>
              <a:t>实验评估</a:t>
            </a:r>
          </a:p>
        </p:txBody>
      </p:sp>
      <p:sp>
        <p:nvSpPr>
          <p:cNvPr id="5" name="内容占位符 4">
            <a:extLst>
              <a:ext uri="{FF2B5EF4-FFF2-40B4-BE49-F238E27FC236}">
                <a16:creationId xmlns:a16="http://schemas.microsoft.com/office/drawing/2014/main" id="{65FAB675-3206-CAC6-9C03-27192ADEA0BA}"/>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601494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zh-CN" altLang="en-US" dirty="0"/>
              <a:t>实验环境配置</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22</a:t>
            </a:fld>
            <a:endParaRPr lang="zh-CN" altLang="en-US" dirty="0"/>
          </a:p>
        </p:txBody>
      </p:sp>
      <p:graphicFrame>
        <p:nvGraphicFramePr>
          <p:cNvPr id="4" name="表格 7">
            <a:extLst>
              <a:ext uri="{FF2B5EF4-FFF2-40B4-BE49-F238E27FC236}">
                <a16:creationId xmlns:a16="http://schemas.microsoft.com/office/drawing/2014/main" id="{52D6CDC2-8525-99F4-2B6D-D137A227682E}"/>
              </a:ext>
            </a:extLst>
          </p:cNvPr>
          <p:cNvGraphicFramePr>
            <a:graphicFrameLocks noGrp="1"/>
          </p:cNvGraphicFramePr>
          <p:nvPr/>
        </p:nvGraphicFramePr>
        <p:xfrm>
          <a:off x="97932" y="4423680"/>
          <a:ext cx="4959286" cy="2004756"/>
        </p:xfrm>
        <a:graphic>
          <a:graphicData uri="http://schemas.openxmlformats.org/drawingml/2006/table">
            <a:tbl>
              <a:tblPr firstRow="1" bandRow="1">
                <a:tableStyleId>{E8034E78-7F5D-4C2E-B375-FC64B27BC917}</a:tableStyleId>
              </a:tblPr>
              <a:tblGrid>
                <a:gridCol w="1159184">
                  <a:extLst>
                    <a:ext uri="{9D8B030D-6E8A-4147-A177-3AD203B41FA5}">
                      <a16:colId xmlns:a16="http://schemas.microsoft.com/office/drawing/2014/main" val="3786080658"/>
                    </a:ext>
                  </a:extLst>
                </a:gridCol>
                <a:gridCol w="3800102">
                  <a:extLst>
                    <a:ext uri="{9D8B030D-6E8A-4147-A177-3AD203B41FA5}">
                      <a16:colId xmlns:a16="http://schemas.microsoft.com/office/drawing/2014/main" val="2817632115"/>
                    </a:ext>
                  </a:extLst>
                </a:gridCol>
              </a:tblGrid>
              <a:tr h="334126">
                <a:tc gridSpan="2">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NVIDIA Jetson TX2</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硬件信息</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虚拟机</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8280110"/>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处理器</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 * Denver 64-bit</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处理器 </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4 * Cortex A57</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处理器</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19415428"/>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内存</a:t>
                      </a:r>
                    </a:p>
                  </a:txBody>
                  <a:tcPr anchor="ctr">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8GB L128 bit DDR4</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内存</a:t>
                      </a:r>
                    </a:p>
                  </a:txBody>
                  <a:tcPr anchor="ctr">
                    <a:noFill/>
                  </a:tcPr>
                </a:tc>
                <a:extLst>
                  <a:ext uri="{0D108BD9-81ED-4DB2-BD59-A6C34878D82A}">
                    <a16:rowId xmlns:a16="http://schemas.microsoft.com/office/drawing/2014/main" val="974491322"/>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磁盘</a:t>
                      </a:r>
                    </a:p>
                  </a:txBody>
                  <a:tcPr anchor="ctr">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32GB eMMC 5.1</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1005499827"/>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网卡</a:t>
                      </a:r>
                    </a:p>
                  </a:txBody>
                  <a:tcPr anchor="ctr">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10/100/1000 BAST-T </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以太网</a:t>
                      </a:r>
                    </a:p>
                  </a:txBody>
                  <a:tcPr anchor="ctr">
                    <a:noFill/>
                  </a:tcPr>
                </a:tc>
                <a:extLst>
                  <a:ext uri="{0D108BD9-81ED-4DB2-BD59-A6C34878D82A}">
                    <a16:rowId xmlns:a16="http://schemas.microsoft.com/office/drawing/2014/main" val="3002151980"/>
                  </a:ext>
                </a:extLst>
              </a:tr>
              <a:tr h="334126">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I/O</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插槽</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PCI-E x4</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SATA</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GPIO</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3083716"/>
                  </a:ext>
                </a:extLst>
              </a:tr>
            </a:tbl>
          </a:graphicData>
        </a:graphic>
      </p:graphicFrame>
      <p:graphicFrame>
        <p:nvGraphicFramePr>
          <p:cNvPr id="6" name="表格 7">
            <a:extLst>
              <a:ext uri="{FF2B5EF4-FFF2-40B4-BE49-F238E27FC236}">
                <a16:creationId xmlns:a16="http://schemas.microsoft.com/office/drawing/2014/main" id="{A42B0FF6-E20D-A7C6-A559-43DFEEAA6972}"/>
              </a:ext>
            </a:extLst>
          </p:cNvPr>
          <p:cNvGraphicFramePr>
            <a:graphicFrameLocks noGrp="1"/>
          </p:cNvGraphicFramePr>
          <p:nvPr/>
        </p:nvGraphicFramePr>
        <p:xfrm>
          <a:off x="5673526" y="748015"/>
          <a:ext cx="6183297" cy="3007134"/>
        </p:xfrm>
        <a:graphic>
          <a:graphicData uri="http://schemas.openxmlformats.org/drawingml/2006/table">
            <a:tbl>
              <a:tblPr firstRow="1" bandRow="1">
                <a:tableStyleId>{E8034E78-7F5D-4C2E-B375-FC64B27BC917}</a:tableStyleId>
              </a:tblPr>
              <a:tblGrid>
                <a:gridCol w="1456747">
                  <a:extLst>
                    <a:ext uri="{9D8B030D-6E8A-4147-A177-3AD203B41FA5}">
                      <a16:colId xmlns:a16="http://schemas.microsoft.com/office/drawing/2014/main" val="3786080658"/>
                    </a:ext>
                  </a:extLst>
                </a:gridCol>
                <a:gridCol w="4726550">
                  <a:extLst>
                    <a:ext uri="{9D8B030D-6E8A-4147-A177-3AD203B41FA5}">
                      <a16:colId xmlns:a16="http://schemas.microsoft.com/office/drawing/2014/main" val="2817632115"/>
                    </a:ext>
                  </a:extLst>
                </a:gridCol>
              </a:tblGrid>
              <a:tr h="334126">
                <a:tc gridSpan="2">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测试软件信息</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l"/>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虚拟机</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8280110"/>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虚拟机监视器</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Rust-</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Shyper</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KVM / Jailhouse / </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SyberX</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19415428"/>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模拟设备</a:t>
                      </a:r>
                    </a:p>
                  </a:txBody>
                  <a:tcPr anchor="ctr">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Rust-</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Shyper</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模拟设备 </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QEMU</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974491322"/>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管理虚拟机</a:t>
                      </a:r>
                    </a:p>
                  </a:txBody>
                  <a:tcPr anchor="ctr">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Linux for </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Tegra</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1005499827"/>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客户虚拟机</a:t>
                      </a:r>
                    </a:p>
                  </a:txBody>
                  <a:tcPr anchor="ctr">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Linux 4.9.140</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3002151980"/>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实时虚拟机</a:t>
                      </a:r>
                    </a:p>
                  </a:txBody>
                  <a:tcPr anchor="ctr">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PREEMPT_RT Linux</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1373083716"/>
                  </a:ext>
                </a:extLst>
              </a:tr>
              <a:tr h="334126">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BIOS</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U-BOOT</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290342790"/>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测试集</a:t>
                      </a:r>
                    </a:p>
                  </a:txBody>
                  <a:tcPr anchor="ctr">
                    <a:noFill/>
                  </a:tcPr>
                </a:tc>
                <a:tc>
                  <a:txBody>
                    <a:bodyPr/>
                    <a:lstStyle/>
                    <a:p>
                      <a:pPr algn="ct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Lmbench</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UnixBench</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MiBench</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IOZone</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Cyclictest</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2301844147"/>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扫描规则</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ISO-17961 / MISRA_2004 / C_CPP</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缺陷检测项 </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Rust-</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clippy</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080646"/>
                  </a:ext>
                </a:extLst>
              </a:tr>
            </a:tbl>
          </a:graphicData>
        </a:graphic>
      </p:graphicFrame>
      <p:graphicFrame>
        <p:nvGraphicFramePr>
          <p:cNvPr id="7" name="表格 7">
            <a:extLst>
              <a:ext uri="{FF2B5EF4-FFF2-40B4-BE49-F238E27FC236}">
                <a16:creationId xmlns:a16="http://schemas.microsoft.com/office/drawing/2014/main" id="{3A63135F-B225-3912-9CC6-5845755BD8E2}"/>
              </a:ext>
            </a:extLst>
          </p:cNvPr>
          <p:cNvGraphicFramePr>
            <a:graphicFrameLocks noGrp="1"/>
          </p:cNvGraphicFramePr>
          <p:nvPr/>
        </p:nvGraphicFramePr>
        <p:xfrm>
          <a:off x="5661809" y="4089554"/>
          <a:ext cx="6195014" cy="2338882"/>
        </p:xfrm>
        <a:graphic>
          <a:graphicData uri="http://schemas.openxmlformats.org/drawingml/2006/table">
            <a:tbl>
              <a:tblPr firstRow="1" bandRow="1">
                <a:tableStyleId>{E8034E78-7F5D-4C2E-B375-FC64B27BC917}</a:tableStyleId>
              </a:tblPr>
              <a:tblGrid>
                <a:gridCol w="1102660">
                  <a:extLst>
                    <a:ext uri="{9D8B030D-6E8A-4147-A177-3AD203B41FA5}">
                      <a16:colId xmlns:a16="http://schemas.microsoft.com/office/drawing/2014/main" val="3786080658"/>
                    </a:ext>
                  </a:extLst>
                </a:gridCol>
                <a:gridCol w="1382376">
                  <a:extLst>
                    <a:ext uri="{9D8B030D-6E8A-4147-A177-3AD203B41FA5}">
                      <a16:colId xmlns:a16="http://schemas.microsoft.com/office/drawing/2014/main" val="4142017413"/>
                    </a:ext>
                  </a:extLst>
                </a:gridCol>
                <a:gridCol w="1236659">
                  <a:extLst>
                    <a:ext uri="{9D8B030D-6E8A-4147-A177-3AD203B41FA5}">
                      <a16:colId xmlns:a16="http://schemas.microsoft.com/office/drawing/2014/main" val="2851685201"/>
                    </a:ext>
                  </a:extLst>
                </a:gridCol>
                <a:gridCol w="1236660">
                  <a:extLst>
                    <a:ext uri="{9D8B030D-6E8A-4147-A177-3AD203B41FA5}">
                      <a16:colId xmlns:a16="http://schemas.microsoft.com/office/drawing/2014/main" val="2932428123"/>
                    </a:ext>
                  </a:extLst>
                </a:gridCol>
                <a:gridCol w="1236659">
                  <a:extLst>
                    <a:ext uri="{9D8B030D-6E8A-4147-A177-3AD203B41FA5}">
                      <a16:colId xmlns:a16="http://schemas.microsoft.com/office/drawing/2014/main" val="3115252722"/>
                    </a:ext>
                  </a:extLst>
                </a:gridCol>
              </a:tblGrid>
              <a:tr h="334126">
                <a:tc>
                  <a:txBody>
                    <a:bodyPr/>
                    <a:lstStyle/>
                    <a:p>
                      <a:pPr algn="ct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GVM0</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GVM1</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RTVM</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8280110"/>
                  </a:ext>
                </a:extLst>
              </a:tr>
              <a:tr h="334126">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CPU</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19415428"/>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内存</a:t>
                      </a: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1.5GB</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2GB</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2GB</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2GB</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1505254953"/>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中断控制器</a:t>
                      </a:r>
                    </a:p>
                  </a:txBody>
                  <a:tcPr anchor="ctr">
                    <a:noFill/>
                  </a:tcPr>
                </a:tc>
                <a:tc>
                  <a:txBody>
                    <a:bodyPr/>
                    <a:lstStyle/>
                    <a:p>
                      <a:pPr marL="0" algn="ctr" defTabSz="914400" rtl="0" eaLnBrk="1" latinLnBrk="0" hangingPunct="1"/>
                      <a:r>
                        <a:rPr lang="en-US" altLang="zh-CN" sz="1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vGIC</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vGIC</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vGIC</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GIC</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974491322"/>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串口</a:t>
                      </a: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NS16550/</a:t>
                      </a:r>
                      <a:r>
                        <a:rPr lang="en-US" altLang="zh-CN" sz="1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algn="ctr" defTabSz="914400" rtl="0" eaLnBrk="1" latinLnBrk="0" hangingPunct="1"/>
                      <a:r>
                        <a:rPr lang="en-US" altLang="zh-CN" sz="1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algn="ctr" defTabSz="914400" rtl="0" eaLnBrk="1" latinLnBrk="0" hangingPunct="1"/>
                      <a:r>
                        <a:rPr lang="en-US" altLang="zh-CN" sz="1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NS16550</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1005499827"/>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磁盘</a:t>
                      </a: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100G(SSD)</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100G(SSD)</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100G(NFS)</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32G(eMMC)</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noFill/>
                  </a:tcPr>
                </a:tc>
                <a:extLst>
                  <a:ext uri="{0D108BD9-81ED-4DB2-BD59-A6C34878D82A}">
                    <a16:rowId xmlns:a16="http://schemas.microsoft.com/office/drawing/2014/main" val="3002151980"/>
                  </a:ext>
                </a:extLst>
              </a:tr>
              <a:tr h="334126">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网卡</a:t>
                      </a: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直通</a:t>
                      </a:r>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3083716"/>
                  </a:ext>
                </a:extLst>
              </a:tr>
            </a:tbl>
          </a:graphicData>
        </a:graphic>
      </p:graphicFrame>
      <p:pic>
        <p:nvPicPr>
          <p:cNvPr id="10" name="Picture 2" descr="Raspberry Pi 4 Specifications">
            <a:extLst>
              <a:ext uri="{FF2B5EF4-FFF2-40B4-BE49-F238E27FC236}">
                <a16:creationId xmlns:a16="http://schemas.microsoft.com/office/drawing/2014/main" id="{AC8A48FF-3B97-6960-5974-A964410295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03" y="1763876"/>
            <a:ext cx="2489219" cy="14821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945-82771-0000-000_img1">
            <a:extLst>
              <a:ext uri="{FF2B5EF4-FFF2-40B4-BE49-F238E27FC236}">
                <a16:creationId xmlns:a16="http://schemas.microsoft.com/office/drawing/2014/main" id="{E208E58A-BB53-1C86-97D2-CF13ED9E8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3254" y="1223428"/>
            <a:ext cx="2632131" cy="208218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5663920-D639-A20A-69E8-6BACE91BA09B}"/>
              </a:ext>
            </a:extLst>
          </p:cNvPr>
          <p:cNvSpPr txBox="1"/>
          <p:nvPr/>
        </p:nvSpPr>
        <p:spPr>
          <a:xfrm>
            <a:off x="496394" y="3381640"/>
            <a:ext cx="2059838" cy="307777"/>
          </a:xfrm>
          <a:prstGeom prst="rect">
            <a:avLst/>
          </a:prstGeom>
          <a:noFill/>
        </p:spPr>
        <p:txBody>
          <a:bodyPr wrap="square" lIns="0" tIns="0" rIns="0" bIns="0" rtlCol="0">
            <a:spAutoFit/>
          </a:bodyPr>
          <a:lstStyle/>
          <a:p>
            <a:pPr algn="ctr"/>
            <a:r>
              <a:rPr lang="zh-CN" altLang="en-US" sz="2000" spc="300" dirty="0">
                <a:solidFill>
                  <a:schemeClr val="accent1"/>
                </a:solidFill>
                <a:latin typeface="+mj-ea"/>
                <a:ea typeface="+mj-ea"/>
              </a:rPr>
              <a:t>树莓派</a:t>
            </a:r>
            <a:r>
              <a:rPr lang="en-US" altLang="zh-CN" sz="2000" spc="300" dirty="0">
                <a:solidFill>
                  <a:schemeClr val="accent1"/>
                </a:solidFill>
                <a:latin typeface="+mj-ea"/>
                <a:ea typeface="+mj-ea"/>
              </a:rPr>
              <a:t>4B</a:t>
            </a:r>
            <a:endParaRPr lang="zh-CN" altLang="en-US" sz="2000" spc="300" dirty="0">
              <a:solidFill>
                <a:schemeClr val="accent1"/>
              </a:solidFill>
              <a:latin typeface="+mj-ea"/>
              <a:ea typeface="+mj-ea"/>
            </a:endParaRPr>
          </a:p>
        </p:txBody>
      </p:sp>
      <p:sp>
        <p:nvSpPr>
          <p:cNvPr id="13" name="文本框 12">
            <a:extLst>
              <a:ext uri="{FF2B5EF4-FFF2-40B4-BE49-F238E27FC236}">
                <a16:creationId xmlns:a16="http://schemas.microsoft.com/office/drawing/2014/main" id="{62E52DB9-2275-B70B-ECBF-D08674DDFDA3}"/>
              </a:ext>
            </a:extLst>
          </p:cNvPr>
          <p:cNvSpPr txBox="1"/>
          <p:nvPr/>
        </p:nvSpPr>
        <p:spPr>
          <a:xfrm>
            <a:off x="2693783" y="3381640"/>
            <a:ext cx="2951071" cy="307777"/>
          </a:xfrm>
          <a:prstGeom prst="rect">
            <a:avLst/>
          </a:prstGeom>
          <a:noFill/>
        </p:spPr>
        <p:txBody>
          <a:bodyPr wrap="square" lIns="0" tIns="0" rIns="0" bIns="0" rtlCol="0">
            <a:spAutoFit/>
          </a:bodyPr>
          <a:lstStyle/>
          <a:p>
            <a:pPr algn="ctr"/>
            <a:r>
              <a:rPr lang="en-US" altLang="zh-CN" sz="2000" spc="300" dirty="0">
                <a:solidFill>
                  <a:schemeClr val="accent1"/>
                </a:solidFill>
                <a:latin typeface="+mj-ea"/>
                <a:ea typeface="+mj-ea"/>
              </a:rPr>
              <a:t>NVIDIA TX2</a:t>
            </a:r>
            <a:endParaRPr lang="zh-CN" altLang="en-US" sz="2000" spc="300" dirty="0">
              <a:solidFill>
                <a:schemeClr val="accent1"/>
              </a:solidFill>
              <a:latin typeface="+mj-ea"/>
              <a:ea typeface="+mj-ea"/>
            </a:endParaRPr>
          </a:p>
        </p:txBody>
      </p:sp>
    </p:spTree>
    <p:extLst>
      <p:ext uri="{BB962C8B-B14F-4D97-AF65-F5344CB8AC3E}">
        <p14:creationId xmlns:p14="http://schemas.microsoft.com/office/powerpoint/2010/main" val="1805354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zh-CN" altLang="en-US" dirty="0"/>
              <a:t>操作系统基本性能</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23</a:t>
            </a:fld>
            <a:endParaRPr lang="zh-CN" altLang="en-US" dirty="0"/>
          </a:p>
        </p:txBody>
      </p:sp>
      <p:sp>
        <p:nvSpPr>
          <p:cNvPr id="10" name="文本框 9">
            <a:extLst>
              <a:ext uri="{FF2B5EF4-FFF2-40B4-BE49-F238E27FC236}">
                <a16:creationId xmlns:a16="http://schemas.microsoft.com/office/drawing/2014/main" id="{EC40E9B1-1227-EB06-D823-84FD50666CC4}"/>
              </a:ext>
            </a:extLst>
          </p:cNvPr>
          <p:cNvSpPr txBox="1"/>
          <p:nvPr/>
        </p:nvSpPr>
        <p:spPr>
          <a:xfrm>
            <a:off x="2672461" y="6048482"/>
            <a:ext cx="6847078" cy="685124"/>
          </a:xfrm>
          <a:prstGeom prst="rect">
            <a:avLst/>
          </a:prstGeom>
          <a:noFill/>
        </p:spPr>
        <p:txBody>
          <a:bodyPr wrap="square" lIns="0" tIns="0" rIns="0" bIns="0" rtlCol="0">
            <a:spAutoFit/>
          </a:bodyPr>
          <a:lstStyle/>
          <a:p>
            <a:pPr algn="ctr">
              <a:lnSpc>
                <a:spcPct val="130000"/>
              </a:lnSpc>
            </a:pPr>
            <a:r>
              <a:rPr lang="en-US" altLang="zh-CN" dirty="0" err="1">
                <a:latin typeface="+mj-ea"/>
                <a:ea typeface="+mj-ea"/>
              </a:rPr>
              <a:t>LmBench</a:t>
            </a:r>
            <a:r>
              <a:rPr lang="zh-CN" altLang="en-US" dirty="0">
                <a:latin typeface="+mj-ea"/>
                <a:ea typeface="+mj-ea"/>
              </a:rPr>
              <a:t>测试中，</a:t>
            </a:r>
            <a:r>
              <a:rPr lang="en-US" altLang="zh-CN" dirty="0">
                <a:latin typeface="+mj-ea"/>
                <a:ea typeface="+mj-ea"/>
              </a:rPr>
              <a:t>Rust-</a:t>
            </a:r>
            <a:r>
              <a:rPr lang="en-US" altLang="zh-CN" dirty="0" err="1">
                <a:latin typeface="+mj-ea"/>
                <a:ea typeface="+mj-ea"/>
              </a:rPr>
              <a:t>Shyper</a:t>
            </a:r>
            <a:r>
              <a:rPr lang="zh-CN" altLang="en-US" dirty="0">
                <a:latin typeface="+mj-ea"/>
                <a:ea typeface="+mj-ea"/>
              </a:rPr>
              <a:t>虚拟机的操作系统基本性能达到原生操作系统的</a:t>
            </a:r>
            <a:r>
              <a:rPr lang="en-US" altLang="zh-CN" dirty="0">
                <a:solidFill>
                  <a:srgbClr val="FF0000"/>
                </a:solidFill>
                <a:latin typeface="+mj-ea"/>
                <a:ea typeface="+mj-ea"/>
              </a:rPr>
              <a:t>95%</a:t>
            </a:r>
            <a:r>
              <a:rPr lang="zh-CN" altLang="en-US" dirty="0">
                <a:latin typeface="+mj-ea"/>
                <a:ea typeface="+mj-ea"/>
              </a:rPr>
              <a:t>，与</a:t>
            </a:r>
            <a:r>
              <a:rPr lang="en-US" altLang="zh-CN" dirty="0">
                <a:latin typeface="+mj-ea"/>
                <a:ea typeface="+mj-ea"/>
              </a:rPr>
              <a:t>KVM</a:t>
            </a:r>
            <a:r>
              <a:rPr lang="zh-CN" altLang="en-US" dirty="0">
                <a:latin typeface="+mj-ea"/>
                <a:ea typeface="+mj-ea"/>
              </a:rPr>
              <a:t>相近</a:t>
            </a:r>
            <a:endParaRPr lang="en-US" altLang="zh-CN" dirty="0">
              <a:latin typeface="+mj-ea"/>
              <a:ea typeface="+mj-ea"/>
            </a:endParaRPr>
          </a:p>
        </p:txBody>
      </p:sp>
      <p:pic>
        <p:nvPicPr>
          <p:cNvPr id="4" name="图形 5">
            <a:extLst>
              <a:ext uri="{FF2B5EF4-FFF2-40B4-BE49-F238E27FC236}">
                <a16:creationId xmlns:a16="http://schemas.microsoft.com/office/drawing/2014/main" id="{2BDE7C9D-4B90-D128-1084-5CF1989547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652" y="688192"/>
            <a:ext cx="4279053" cy="2390986"/>
          </a:xfrm>
          <a:prstGeom prst="rect">
            <a:avLst/>
          </a:prstGeom>
        </p:spPr>
      </p:pic>
      <p:pic>
        <p:nvPicPr>
          <p:cNvPr id="5" name="图形 12">
            <a:extLst>
              <a:ext uri="{FF2B5EF4-FFF2-40B4-BE49-F238E27FC236}">
                <a16:creationId xmlns:a16="http://schemas.microsoft.com/office/drawing/2014/main" id="{F7B47820-673A-F3F7-BFCD-98CC9F5EFF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5297" y="688192"/>
            <a:ext cx="4279051" cy="2390985"/>
          </a:xfrm>
          <a:prstGeom prst="rect">
            <a:avLst/>
          </a:prstGeom>
        </p:spPr>
      </p:pic>
      <p:pic>
        <p:nvPicPr>
          <p:cNvPr id="6" name="图形 13">
            <a:extLst>
              <a:ext uri="{FF2B5EF4-FFF2-40B4-BE49-F238E27FC236}">
                <a16:creationId xmlns:a16="http://schemas.microsoft.com/office/drawing/2014/main" id="{B908BC94-CAFD-A1C8-C8B1-1FAF06DCDF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7652" y="3428999"/>
            <a:ext cx="4279053" cy="2390986"/>
          </a:xfrm>
          <a:prstGeom prst="rect">
            <a:avLst/>
          </a:prstGeom>
        </p:spPr>
      </p:pic>
      <p:pic>
        <p:nvPicPr>
          <p:cNvPr id="8" name="图形 14">
            <a:extLst>
              <a:ext uri="{FF2B5EF4-FFF2-40B4-BE49-F238E27FC236}">
                <a16:creationId xmlns:a16="http://schemas.microsoft.com/office/drawing/2014/main" id="{DDA71E15-250D-D6D0-87AE-813785349D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5297" y="3429000"/>
            <a:ext cx="4279051" cy="2390985"/>
          </a:xfrm>
          <a:prstGeom prst="rect">
            <a:avLst/>
          </a:prstGeom>
        </p:spPr>
      </p:pic>
      <p:sp>
        <p:nvSpPr>
          <p:cNvPr id="11" name="文本框 10">
            <a:extLst>
              <a:ext uri="{FF2B5EF4-FFF2-40B4-BE49-F238E27FC236}">
                <a16:creationId xmlns:a16="http://schemas.microsoft.com/office/drawing/2014/main" id="{4CD4C35C-EDC8-C012-23C3-E4C107D76013}"/>
              </a:ext>
            </a:extLst>
          </p:cNvPr>
          <p:cNvSpPr txBox="1"/>
          <p:nvPr/>
        </p:nvSpPr>
        <p:spPr bwMode="auto">
          <a:xfrm>
            <a:off x="2194361" y="3061062"/>
            <a:ext cx="2305634" cy="307777"/>
          </a:xfrm>
          <a:prstGeom prst="rect">
            <a:avLst/>
          </a:prstGeom>
          <a:noFill/>
        </p:spPr>
        <p:txBody>
          <a:bodyPr wrap="square">
            <a:spAutoFit/>
          </a:bodyPr>
          <a:lstStyle/>
          <a:p>
            <a:pPr algn="ctr">
              <a:defRPr/>
            </a:pPr>
            <a:r>
              <a:rPr lang="en-US" sz="1400" dirty="0">
                <a:latin typeface="Times New Roman"/>
                <a:ea typeface="宋体"/>
              </a:rPr>
              <a:t>(a) </a:t>
            </a:r>
            <a:r>
              <a:rPr lang="zh-CN" sz="1400" dirty="0">
                <a:latin typeface="Times New Roman"/>
                <a:ea typeface="宋体"/>
              </a:rPr>
              <a:t>文件操作延迟</a:t>
            </a:r>
            <a:endParaRPr lang="zh-CN" sz="1400" dirty="0"/>
          </a:p>
        </p:txBody>
      </p:sp>
      <p:sp>
        <p:nvSpPr>
          <p:cNvPr id="12" name="文本框 11">
            <a:extLst>
              <a:ext uri="{FF2B5EF4-FFF2-40B4-BE49-F238E27FC236}">
                <a16:creationId xmlns:a16="http://schemas.microsoft.com/office/drawing/2014/main" id="{199606A7-8517-40A4-5FD7-81C7BEC96AD5}"/>
              </a:ext>
            </a:extLst>
          </p:cNvPr>
          <p:cNvSpPr txBox="1"/>
          <p:nvPr/>
        </p:nvSpPr>
        <p:spPr bwMode="auto">
          <a:xfrm>
            <a:off x="7692005" y="5785532"/>
            <a:ext cx="2305634" cy="307777"/>
          </a:xfrm>
          <a:prstGeom prst="rect">
            <a:avLst/>
          </a:prstGeom>
          <a:noFill/>
        </p:spPr>
        <p:txBody>
          <a:bodyPr wrap="square">
            <a:spAutoFit/>
          </a:bodyPr>
          <a:lstStyle/>
          <a:p>
            <a:pPr algn="ctr">
              <a:defRPr/>
            </a:pPr>
            <a:r>
              <a:rPr lang="en-US" sz="1400" dirty="0">
                <a:latin typeface="Times New Roman"/>
                <a:ea typeface="宋体"/>
              </a:rPr>
              <a:t>(</a:t>
            </a:r>
            <a:r>
              <a:rPr lang="en-US" altLang="zh-CN" sz="1400" dirty="0">
                <a:latin typeface="Times New Roman"/>
                <a:ea typeface="宋体"/>
              </a:rPr>
              <a:t>d</a:t>
            </a:r>
            <a:r>
              <a:rPr lang="en-US" sz="1400" dirty="0">
                <a:latin typeface="Times New Roman"/>
                <a:ea typeface="宋体"/>
              </a:rPr>
              <a:t>) </a:t>
            </a:r>
            <a:r>
              <a:rPr lang="zh-CN" sz="1400" dirty="0">
                <a:latin typeface="Times New Roman"/>
                <a:ea typeface="宋体"/>
              </a:rPr>
              <a:t>系统调用延迟</a:t>
            </a:r>
            <a:endParaRPr lang="zh-CN" sz="1400" dirty="0"/>
          </a:p>
        </p:txBody>
      </p:sp>
      <p:sp>
        <p:nvSpPr>
          <p:cNvPr id="13" name="文本框 12">
            <a:extLst>
              <a:ext uri="{FF2B5EF4-FFF2-40B4-BE49-F238E27FC236}">
                <a16:creationId xmlns:a16="http://schemas.microsoft.com/office/drawing/2014/main" id="{AA923A28-C4C7-E9DE-6802-39520AB1DAD3}"/>
              </a:ext>
            </a:extLst>
          </p:cNvPr>
          <p:cNvSpPr txBox="1"/>
          <p:nvPr/>
        </p:nvSpPr>
        <p:spPr bwMode="auto">
          <a:xfrm>
            <a:off x="7612358" y="3089576"/>
            <a:ext cx="2305634" cy="307777"/>
          </a:xfrm>
          <a:prstGeom prst="rect">
            <a:avLst/>
          </a:prstGeom>
          <a:noFill/>
        </p:spPr>
        <p:txBody>
          <a:bodyPr wrap="square">
            <a:spAutoFit/>
          </a:bodyPr>
          <a:lstStyle/>
          <a:p>
            <a:pPr algn="ctr">
              <a:defRPr/>
            </a:pPr>
            <a:r>
              <a:rPr lang="en-US" sz="1400" dirty="0">
                <a:latin typeface="Times New Roman"/>
                <a:ea typeface="宋体"/>
              </a:rPr>
              <a:t>(b) </a:t>
            </a:r>
            <a:r>
              <a:rPr lang="zh-CN" sz="1400" dirty="0">
                <a:latin typeface="Times New Roman"/>
                <a:ea typeface="宋体"/>
              </a:rPr>
              <a:t>本地通信带宽</a:t>
            </a:r>
            <a:endParaRPr lang="zh-CN" sz="1400" dirty="0"/>
          </a:p>
        </p:txBody>
      </p:sp>
      <p:sp>
        <p:nvSpPr>
          <p:cNvPr id="14" name="文本框 15">
            <a:extLst>
              <a:ext uri="{FF2B5EF4-FFF2-40B4-BE49-F238E27FC236}">
                <a16:creationId xmlns:a16="http://schemas.microsoft.com/office/drawing/2014/main" id="{049621F8-5A05-337A-F0FB-F47041DCED5E}"/>
              </a:ext>
            </a:extLst>
          </p:cNvPr>
          <p:cNvSpPr txBox="1"/>
          <p:nvPr/>
        </p:nvSpPr>
        <p:spPr bwMode="auto">
          <a:xfrm>
            <a:off x="2194665" y="5819985"/>
            <a:ext cx="2305634" cy="307777"/>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en-US" sz="1400" dirty="0">
                <a:latin typeface="Times New Roman"/>
                <a:ea typeface="宋体"/>
              </a:rPr>
              <a:t>(c) </a:t>
            </a:r>
            <a:r>
              <a:rPr lang="zh-CN" altLang="en-US" sz="1400" dirty="0">
                <a:latin typeface="Times New Roman"/>
                <a:ea typeface="宋体"/>
              </a:rPr>
              <a:t>进程创建延迟</a:t>
            </a:r>
            <a:endParaRPr lang="zh-CN" sz="1400" dirty="0"/>
          </a:p>
        </p:txBody>
      </p:sp>
      <p:sp>
        <p:nvSpPr>
          <p:cNvPr id="9" name="矩形 8">
            <a:extLst>
              <a:ext uri="{FF2B5EF4-FFF2-40B4-BE49-F238E27FC236}">
                <a16:creationId xmlns:a16="http://schemas.microsoft.com/office/drawing/2014/main" id="{53010B7E-DB5A-610B-8B11-D411FC3F2282}"/>
              </a:ext>
            </a:extLst>
          </p:cNvPr>
          <p:cNvSpPr/>
          <p:nvPr/>
        </p:nvSpPr>
        <p:spPr>
          <a:xfrm>
            <a:off x="9417446" y="704499"/>
            <a:ext cx="836025" cy="2559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95A3724-0F7C-2659-BCA6-925DFD6CB118}"/>
              </a:ext>
            </a:extLst>
          </p:cNvPr>
          <p:cNvSpPr/>
          <p:nvPr/>
        </p:nvSpPr>
        <p:spPr>
          <a:xfrm>
            <a:off x="9417445" y="3441562"/>
            <a:ext cx="836025" cy="2559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5BB50CA-D695-0D03-114E-980BFB0FBBC4}"/>
              </a:ext>
            </a:extLst>
          </p:cNvPr>
          <p:cNvSpPr/>
          <p:nvPr/>
        </p:nvSpPr>
        <p:spPr>
          <a:xfrm>
            <a:off x="3928435" y="3462684"/>
            <a:ext cx="836025" cy="2559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DCF34CA5-67A0-9609-27A3-AFE1D8157664}"/>
              </a:ext>
            </a:extLst>
          </p:cNvPr>
          <p:cNvSpPr/>
          <p:nvPr/>
        </p:nvSpPr>
        <p:spPr>
          <a:xfrm>
            <a:off x="3928434" y="698186"/>
            <a:ext cx="836025" cy="2559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24656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zh-CN" altLang="en-US" dirty="0"/>
              <a:t>处理器与内存性能</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24</a:t>
            </a:fld>
            <a:endParaRPr lang="zh-CN" altLang="en-US" dirty="0"/>
          </a:p>
        </p:txBody>
      </p:sp>
      <p:sp>
        <p:nvSpPr>
          <p:cNvPr id="10" name="文本框 9">
            <a:extLst>
              <a:ext uri="{FF2B5EF4-FFF2-40B4-BE49-F238E27FC236}">
                <a16:creationId xmlns:a16="http://schemas.microsoft.com/office/drawing/2014/main" id="{EC40E9B1-1227-EB06-D823-84FD50666CC4}"/>
              </a:ext>
            </a:extLst>
          </p:cNvPr>
          <p:cNvSpPr txBox="1"/>
          <p:nvPr/>
        </p:nvSpPr>
        <p:spPr>
          <a:xfrm>
            <a:off x="2828222" y="5786082"/>
            <a:ext cx="6535553" cy="685124"/>
          </a:xfrm>
          <a:prstGeom prst="rect">
            <a:avLst/>
          </a:prstGeom>
          <a:noFill/>
        </p:spPr>
        <p:txBody>
          <a:bodyPr wrap="square" lIns="0" tIns="0" rIns="0" bIns="0" rtlCol="0">
            <a:spAutoFit/>
          </a:bodyPr>
          <a:lstStyle/>
          <a:p>
            <a:pPr algn="ctr">
              <a:lnSpc>
                <a:spcPct val="130000"/>
              </a:lnSpc>
            </a:pPr>
            <a:r>
              <a:rPr lang="en-US" altLang="zh-CN" dirty="0">
                <a:latin typeface="+mj-ea"/>
                <a:ea typeface="+mj-ea"/>
              </a:rPr>
              <a:t>Rust-</a:t>
            </a:r>
            <a:r>
              <a:rPr lang="en-US" altLang="zh-CN" dirty="0" err="1">
                <a:latin typeface="+mj-ea"/>
                <a:ea typeface="+mj-ea"/>
              </a:rPr>
              <a:t>Shyper</a:t>
            </a:r>
            <a:r>
              <a:rPr lang="zh-CN" altLang="en-US" dirty="0">
                <a:latin typeface="+mj-ea"/>
                <a:ea typeface="+mj-ea"/>
              </a:rPr>
              <a:t>虚拟机处理器与内存性能达到原生操作系统的</a:t>
            </a:r>
            <a:r>
              <a:rPr lang="en-US" altLang="zh-CN" dirty="0">
                <a:solidFill>
                  <a:srgbClr val="FF0000"/>
                </a:solidFill>
                <a:latin typeface="+mj-ea"/>
                <a:ea typeface="+mj-ea"/>
              </a:rPr>
              <a:t>93%</a:t>
            </a:r>
            <a:r>
              <a:rPr lang="zh-CN" altLang="en-US" dirty="0">
                <a:latin typeface="+mj-ea"/>
                <a:ea typeface="+mj-ea"/>
              </a:rPr>
              <a:t>，与</a:t>
            </a:r>
            <a:r>
              <a:rPr lang="en-US" altLang="zh-CN" dirty="0">
                <a:latin typeface="+mj-ea"/>
                <a:ea typeface="+mj-ea"/>
              </a:rPr>
              <a:t>KVM</a:t>
            </a:r>
            <a:r>
              <a:rPr lang="zh-CN" altLang="en-US" dirty="0">
                <a:latin typeface="+mj-ea"/>
                <a:ea typeface="+mj-ea"/>
              </a:rPr>
              <a:t>基本持平</a:t>
            </a:r>
            <a:endParaRPr lang="en-US" altLang="zh-CN" dirty="0">
              <a:latin typeface="+mj-ea"/>
              <a:ea typeface="+mj-ea"/>
            </a:endParaRPr>
          </a:p>
        </p:txBody>
      </p:sp>
      <p:pic>
        <p:nvPicPr>
          <p:cNvPr id="7" name="图形 16">
            <a:extLst>
              <a:ext uri="{FF2B5EF4-FFF2-40B4-BE49-F238E27FC236}">
                <a16:creationId xmlns:a16="http://schemas.microsoft.com/office/drawing/2014/main" id="{EF133D2D-D1E7-732C-6CA4-54A43119A6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5165" y="729356"/>
            <a:ext cx="8661668" cy="4836018"/>
          </a:xfrm>
          <a:prstGeom prst="rect">
            <a:avLst/>
          </a:prstGeom>
        </p:spPr>
      </p:pic>
      <p:sp>
        <p:nvSpPr>
          <p:cNvPr id="4" name="矩形 3">
            <a:extLst>
              <a:ext uri="{FF2B5EF4-FFF2-40B4-BE49-F238E27FC236}">
                <a16:creationId xmlns:a16="http://schemas.microsoft.com/office/drawing/2014/main" id="{CB122D76-EDFC-4274-CD59-9F4A0F744703}"/>
              </a:ext>
            </a:extLst>
          </p:cNvPr>
          <p:cNvSpPr/>
          <p:nvPr/>
        </p:nvSpPr>
        <p:spPr>
          <a:xfrm>
            <a:off x="8138432" y="846094"/>
            <a:ext cx="1253485" cy="25597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93656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1921415" cy="432823"/>
          </a:xfrm>
        </p:spPr>
        <p:txBody>
          <a:bodyPr>
            <a:normAutofit fontScale="92500" lnSpcReduction="10000"/>
          </a:bodyPr>
          <a:lstStyle/>
          <a:p>
            <a:r>
              <a:rPr lang="zh-CN" altLang="en-US" dirty="0"/>
              <a:t>实时性能</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25</a:t>
            </a:fld>
            <a:endParaRPr lang="zh-CN" altLang="en-US" dirty="0"/>
          </a:p>
        </p:txBody>
      </p:sp>
      <p:sp>
        <p:nvSpPr>
          <p:cNvPr id="10" name="文本框 9">
            <a:extLst>
              <a:ext uri="{FF2B5EF4-FFF2-40B4-BE49-F238E27FC236}">
                <a16:creationId xmlns:a16="http://schemas.microsoft.com/office/drawing/2014/main" id="{EC40E9B1-1227-EB06-D823-84FD50666CC4}"/>
              </a:ext>
            </a:extLst>
          </p:cNvPr>
          <p:cNvSpPr txBox="1"/>
          <p:nvPr/>
        </p:nvSpPr>
        <p:spPr>
          <a:xfrm>
            <a:off x="1551191" y="5415015"/>
            <a:ext cx="9089611" cy="685124"/>
          </a:xfrm>
          <a:prstGeom prst="rect">
            <a:avLst/>
          </a:prstGeom>
          <a:noFill/>
        </p:spPr>
        <p:txBody>
          <a:bodyPr wrap="square" lIns="0" tIns="0" rIns="0" bIns="0" rtlCol="0">
            <a:spAutoFit/>
          </a:bodyPr>
          <a:lstStyle/>
          <a:p>
            <a:pPr algn="ctr">
              <a:lnSpc>
                <a:spcPct val="130000"/>
              </a:lnSpc>
            </a:pPr>
            <a:r>
              <a:rPr lang="en-US" altLang="zh-CN" dirty="0" err="1">
                <a:latin typeface="+mj-ea"/>
                <a:ea typeface="+mj-ea"/>
              </a:rPr>
              <a:t>Cyclictest</a:t>
            </a:r>
            <a:r>
              <a:rPr lang="zh-CN" altLang="en-US" dirty="0">
                <a:latin typeface="+mj-ea"/>
                <a:ea typeface="+mj-ea"/>
              </a:rPr>
              <a:t>任务抖动测试，</a:t>
            </a:r>
            <a:r>
              <a:rPr lang="en-US" altLang="zh-CN" dirty="0">
                <a:latin typeface="+mj-ea"/>
                <a:ea typeface="+mj-ea"/>
              </a:rPr>
              <a:t>Rust-</a:t>
            </a:r>
            <a:r>
              <a:rPr lang="en-US" altLang="zh-CN" dirty="0" err="1">
                <a:latin typeface="+mj-ea"/>
                <a:ea typeface="+mj-ea"/>
              </a:rPr>
              <a:t>Shyper</a:t>
            </a:r>
            <a:r>
              <a:rPr lang="en-US" altLang="zh-CN" dirty="0">
                <a:latin typeface="+mj-ea"/>
                <a:ea typeface="+mj-ea"/>
              </a:rPr>
              <a:t> RTVM</a:t>
            </a:r>
            <a:r>
              <a:rPr lang="zh-CN" altLang="en-US" dirty="0">
                <a:latin typeface="+mj-ea"/>
                <a:ea typeface="+mj-ea"/>
              </a:rPr>
              <a:t>虚拟机的延迟抖动低于</a:t>
            </a:r>
            <a:r>
              <a:rPr lang="en-US" altLang="zh-CN" dirty="0">
                <a:latin typeface="+mj-ea"/>
                <a:ea typeface="+mj-ea"/>
              </a:rPr>
              <a:t>Jailhouse </a:t>
            </a:r>
            <a:r>
              <a:rPr lang="en-US" altLang="zh-CN" dirty="0" err="1">
                <a:latin typeface="+mj-ea"/>
                <a:ea typeface="+mj-ea"/>
              </a:rPr>
              <a:t>NoneRootCell</a:t>
            </a:r>
            <a:r>
              <a:rPr lang="zh-CN" altLang="en-US" dirty="0">
                <a:latin typeface="+mj-ea"/>
                <a:ea typeface="+mj-ea"/>
              </a:rPr>
              <a:t>，能够满足嵌入式实时需求</a:t>
            </a:r>
            <a:endParaRPr lang="en-US" altLang="zh-CN" dirty="0">
              <a:latin typeface="+mj-ea"/>
              <a:ea typeface="+mj-ea"/>
            </a:endParaRPr>
          </a:p>
        </p:txBody>
      </p:sp>
      <p:graphicFrame>
        <p:nvGraphicFramePr>
          <p:cNvPr id="4" name="表格 7">
            <a:extLst>
              <a:ext uri="{FF2B5EF4-FFF2-40B4-BE49-F238E27FC236}">
                <a16:creationId xmlns:a16="http://schemas.microsoft.com/office/drawing/2014/main" id="{0CB51367-4D52-BDC1-62E4-36AC61B25FC4}"/>
              </a:ext>
            </a:extLst>
          </p:cNvPr>
          <p:cNvGraphicFramePr>
            <a:graphicFrameLocks noGrp="1"/>
          </p:cNvGraphicFramePr>
          <p:nvPr/>
        </p:nvGraphicFramePr>
        <p:xfrm>
          <a:off x="2854004" y="2225283"/>
          <a:ext cx="6483988" cy="2407433"/>
        </p:xfrm>
        <a:graphic>
          <a:graphicData uri="http://schemas.openxmlformats.org/drawingml/2006/table">
            <a:tbl>
              <a:tblPr firstRow="1" bandRow="1">
                <a:tableStyleId>{E8034E78-7F5D-4C2E-B375-FC64B27BC917}</a:tableStyleId>
              </a:tblPr>
              <a:tblGrid>
                <a:gridCol w="1982805">
                  <a:extLst>
                    <a:ext uri="{9D8B030D-6E8A-4147-A177-3AD203B41FA5}">
                      <a16:colId xmlns:a16="http://schemas.microsoft.com/office/drawing/2014/main" val="3786080658"/>
                    </a:ext>
                  </a:extLst>
                </a:gridCol>
                <a:gridCol w="1549667">
                  <a:extLst>
                    <a:ext uri="{9D8B030D-6E8A-4147-A177-3AD203B41FA5}">
                      <a16:colId xmlns:a16="http://schemas.microsoft.com/office/drawing/2014/main" val="4142017413"/>
                    </a:ext>
                  </a:extLst>
                </a:gridCol>
                <a:gridCol w="1482290">
                  <a:extLst>
                    <a:ext uri="{9D8B030D-6E8A-4147-A177-3AD203B41FA5}">
                      <a16:colId xmlns:a16="http://schemas.microsoft.com/office/drawing/2014/main" val="2851685201"/>
                    </a:ext>
                  </a:extLst>
                </a:gridCol>
                <a:gridCol w="1469226">
                  <a:extLst>
                    <a:ext uri="{9D8B030D-6E8A-4147-A177-3AD203B41FA5}">
                      <a16:colId xmlns:a16="http://schemas.microsoft.com/office/drawing/2014/main" val="2932428123"/>
                    </a:ext>
                  </a:extLst>
                </a:gridCol>
              </a:tblGrid>
              <a:tr h="343919">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测试条目</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Min</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Avg</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Max</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8280110"/>
                  </a:ext>
                </a:extLst>
              </a:tr>
              <a:tr h="343919">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Native-L4T</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12</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369</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819415428"/>
                  </a:ext>
                </a:extLst>
              </a:tr>
              <a:tr h="343919">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Rust-</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Shyper</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15</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456</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5254953"/>
                  </a:ext>
                </a:extLst>
              </a:tr>
              <a:tr h="343919">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KVM-Guest</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8</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15</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1022</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74491322"/>
                  </a:ext>
                </a:extLst>
              </a:tr>
              <a:tr h="343919">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Rust-</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Shyper</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-GVM</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13</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364</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5499827"/>
                  </a:ext>
                </a:extLst>
              </a:tr>
              <a:tr h="343919">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Jailhouse-</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NoneRootCell</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9</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26</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002151980"/>
                  </a:ext>
                </a:extLst>
              </a:tr>
              <a:tr h="343919">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Rust-</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Shyper</a:t>
                      </a: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-RTVM</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21</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3083716"/>
                  </a:ext>
                </a:extLst>
              </a:tr>
            </a:tbl>
          </a:graphicData>
        </a:graphic>
      </p:graphicFrame>
      <p:sp>
        <p:nvSpPr>
          <p:cNvPr id="5" name="文本框 15">
            <a:extLst>
              <a:ext uri="{FF2B5EF4-FFF2-40B4-BE49-F238E27FC236}">
                <a16:creationId xmlns:a16="http://schemas.microsoft.com/office/drawing/2014/main" id="{E69AD1FE-5D07-1B48-78A7-9BC8363AB1E1}"/>
              </a:ext>
            </a:extLst>
          </p:cNvPr>
          <p:cNvSpPr txBox="1"/>
          <p:nvPr/>
        </p:nvSpPr>
        <p:spPr bwMode="auto">
          <a:xfrm>
            <a:off x="4943180" y="1824358"/>
            <a:ext cx="2305634" cy="338554"/>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en-US" sz="1600" dirty="0" err="1">
                <a:latin typeface="Times New Roman"/>
                <a:ea typeface="宋体"/>
              </a:rPr>
              <a:t>Cyclictest</a:t>
            </a:r>
            <a:r>
              <a:rPr lang="zh-CN" altLang="en-US" sz="1600" dirty="0">
                <a:latin typeface="Times New Roman"/>
                <a:ea typeface="宋体"/>
              </a:rPr>
              <a:t>测试结果</a:t>
            </a:r>
            <a:endParaRPr lang="zh-CN" sz="1600" dirty="0"/>
          </a:p>
        </p:txBody>
      </p:sp>
    </p:spTree>
    <p:extLst>
      <p:ext uri="{BB962C8B-B14F-4D97-AF65-F5344CB8AC3E}">
        <p14:creationId xmlns:p14="http://schemas.microsoft.com/office/powerpoint/2010/main" val="3148927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zh-CN" altLang="en-US" dirty="0"/>
              <a:t>热更新性能</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26</a:t>
            </a:fld>
            <a:endParaRPr lang="zh-CN" altLang="en-US" dirty="0"/>
          </a:p>
        </p:txBody>
      </p:sp>
      <p:pic>
        <p:nvPicPr>
          <p:cNvPr id="4" name="图形 10">
            <a:extLst>
              <a:ext uri="{FF2B5EF4-FFF2-40B4-BE49-F238E27FC236}">
                <a16:creationId xmlns:a16="http://schemas.microsoft.com/office/drawing/2014/main" id="{6EF6B281-6EBB-B7CB-C44C-84146672E2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4958" y="2505611"/>
            <a:ext cx="3484973" cy="2587410"/>
          </a:xfrm>
          <a:prstGeom prst="rect">
            <a:avLst/>
          </a:prstGeom>
        </p:spPr>
      </p:pic>
      <p:pic>
        <p:nvPicPr>
          <p:cNvPr id="5" name="图形 4">
            <a:extLst>
              <a:ext uri="{FF2B5EF4-FFF2-40B4-BE49-F238E27FC236}">
                <a16:creationId xmlns:a16="http://schemas.microsoft.com/office/drawing/2014/main" id="{ECEB0A25-3B7C-DC87-901F-543F70C9AC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9897" y="2480007"/>
            <a:ext cx="3484973" cy="2587410"/>
          </a:xfrm>
          <a:prstGeom prst="rect">
            <a:avLst/>
          </a:prstGeom>
        </p:spPr>
      </p:pic>
      <p:sp>
        <p:nvSpPr>
          <p:cNvPr id="7" name="文本框 6">
            <a:extLst>
              <a:ext uri="{FF2B5EF4-FFF2-40B4-BE49-F238E27FC236}">
                <a16:creationId xmlns:a16="http://schemas.microsoft.com/office/drawing/2014/main" id="{6F4AEB59-62E6-B2B2-07F2-FE6C33841C23}"/>
              </a:ext>
            </a:extLst>
          </p:cNvPr>
          <p:cNvSpPr txBox="1"/>
          <p:nvPr/>
        </p:nvSpPr>
        <p:spPr bwMode="auto">
          <a:xfrm>
            <a:off x="2392484" y="5093021"/>
            <a:ext cx="3789920" cy="307777"/>
          </a:xfrm>
          <a:prstGeom prst="rect">
            <a:avLst/>
          </a:prstGeom>
          <a:noFill/>
        </p:spPr>
        <p:txBody>
          <a:bodyPr wrap="square">
            <a:spAutoFit/>
          </a:bodyPr>
          <a:lstStyle/>
          <a:p>
            <a:pPr marL="342900" indent="-342900" algn="ctr">
              <a:buAutoNum type="alphaLcParenBoth"/>
              <a:defRPr/>
            </a:pPr>
            <a:r>
              <a:rPr lang="en-US" altLang="zh-CN" sz="1400" dirty="0">
                <a:latin typeface="Times New Roman"/>
                <a:ea typeface="宋体"/>
              </a:rPr>
              <a:t>Rust-</a:t>
            </a:r>
            <a:r>
              <a:rPr lang="en-US" altLang="zh-CN" sz="1400" dirty="0" err="1">
                <a:latin typeface="Times New Roman"/>
                <a:ea typeface="宋体"/>
              </a:rPr>
              <a:t>Shyper</a:t>
            </a:r>
            <a:r>
              <a:rPr lang="zh-CN" altLang="en-US" sz="1400" dirty="0">
                <a:latin typeface="Times New Roman"/>
                <a:ea typeface="宋体"/>
              </a:rPr>
              <a:t>、</a:t>
            </a:r>
            <a:r>
              <a:rPr lang="en-US" altLang="zh-CN" sz="1400" dirty="0">
                <a:latin typeface="Times New Roman"/>
                <a:ea typeface="宋体"/>
              </a:rPr>
              <a:t>KVM</a:t>
            </a:r>
            <a:r>
              <a:rPr lang="zh-CN" altLang="en-US" sz="1400" dirty="0">
                <a:latin typeface="Times New Roman"/>
                <a:ea typeface="宋体"/>
              </a:rPr>
              <a:t>虚拟机迁移延迟抖动</a:t>
            </a:r>
            <a:endParaRPr lang="zh-CN" sz="1400" dirty="0"/>
          </a:p>
        </p:txBody>
      </p:sp>
      <p:sp>
        <p:nvSpPr>
          <p:cNvPr id="8" name="文本框 10">
            <a:extLst>
              <a:ext uri="{FF2B5EF4-FFF2-40B4-BE49-F238E27FC236}">
                <a16:creationId xmlns:a16="http://schemas.microsoft.com/office/drawing/2014/main" id="{4CD4C35C-EDC8-C012-23C3-E4C107D76013}"/>
              </a:ext>
            </a:extLst>
          </p:cNvPr>
          <p:cNvSpPr txBox="1"/>
          <p:nvPr/>
        </p:nvSpPr>
        <p:spPr bwMode="auto">
          <a:xfrm>
            <a:off x="6182404" y="5093021"/>
            <a:ext cx="4039960" cy="30777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a:latin typeface="Times New Roman"/>
                <a:ea typeface="宋体"/>
              </a:rPr>
              <a:t>(</a:t>
            </a:r>
            <a:r>
              <a:rPr lang="en-US" altLang="zh-CN" sz="1400" dirty="0">
                <a:latin typeface="Times New Roman"/>
                <a:ea typeface="宋体"/>
              </a:rPr>
              <a:t>b</a:t>
            </a:r>
            <a:r>
              <a:rPr lang="en-US" sz="1400" dirty="0">
                <a:latin typeface="Times New Roman"/>
                <a:ea typeface="宋体"/>
              </a:rPr>
              <a:t>) </a:t>
            </a:r>
            <a:r>
              <a:rPr lang="en-US" altLang="zh-CN" sz="1400" dirty="0">
                <a:latin typeface="Times New Roman"/>
                <a:ea typeface="宋体"/>
              </a:rPr>
              <a:t>Rust-</a:t>
            </a:r>
            <a:r>
              <a:rPr lang="en-US" altLang="zh-CN" sz="1400" dirty="0" err="1">
                <a:latin typeface="Times New Roman"/>
                <a:ea typeface="宋体"/>
              </a:rPr>
              <a:t>Shyper</a:t>
            </a:r>
            <a:r>
              <a:rPr lang="zh-CN" altLang="en-US" sz="1400" dirty="0">
                <a:latin typeface="Times New Roman"/>
                <a:ea typeface="宋体"/>
              </a:rPr>
              <a:t>动态升级、虚拟机迁移延迟抖动</a:t>
            </a:r>
            <a:endParaRPr lang="zh-CN" altLang="zh-CN" sz="1400" dirty="0"/>
          </a:p>
        </p:txBody>
      </p:sp>
      <p:graphicFrame>
        <p:nvGraphicFramePr>
          <p:cNvPr id="13" name="表格 12">
            <a:extLst>
              <a:ext uri="{FF2B5EF4-FFF2-40B4-BE49-F238E27FC236}">
                <a16:creationId xmlns:a16="http://schemas.microsoft.com/office/drawing/2014/main" id="{A683AE31-DB3C-E598-3C22-CB72CB885735}"/>
              </a:ext>
            </a:extLst>
          </p:cNvPr>
          <p:cNvGraphicFramePr>
            <a:graphicFrameLocks noGrp="1"/>
          </p:cNvGraphicFramePr>
          <p:nvPr/>
        </p:nvGraphicFramePr>
        <p:xfrm>
          <a:off x="3561660" y="1170895"/>
          <a:ext cx="5068679" cy="972975"/>
        </p:xfrm>
        <a:graphic>
          <a:graphicData uri="http://schemas.openxmlformats.org/drawingml/2006/table">
            <a:tbl>
              <a:tblPr firstRow="1" bandRow="1">
                <a:tableStyleId>{E8034E78-7F5D-4C2E-B375-FC64B27BC917}</a:tableStyleId>
              </a:tblPr>
              <a:tblGrid>
                <a:gridCol w="1992429">
                  <a:extLst>
                    <a:ext uri="{9D8B030D-6E8A-4147-A177-3AD203B41FA5}">
                      <a16:colId xmlns:a16="http://schemas.microsoft.com/office/drawing/2014/main" val="4075323308"/>
                    </a:ext>
                  </a:extLst>
                </a:gridCol>
                <a:gridCol w="2051927">
                  <a:extLst>
                    <a:ext uri="{9D8B030D-6E8A-4147-A177-3AD203B41FA5}">
                      <a16:colId xmlns:a16="http://schemas.microsoft.com/office/drawing/2014/main" val="2315041212"/>
                    </a:ext>
                  </a:extLst>
                </a:gridCol>
                <a:gridCol w="1024323">
                  <a:extLst>
                    <a:ext uri="{9D8B030D-6E8A-4147-A177-3AD203B41FA5}">
                      <a16:colId xmlns:a16="http://schemas.microsoft.com/office/drawing/2014/main" val="2522139922"/>
                    </a:ext>
                  </a:extLst>
                </a:gridCol>
              </a:tblGrid>
              <a:tr h="324325">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虚拟机监视器</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Cyclictest</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最大延迟抖动</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停机延迟</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772734"/>
                  </a:ext>
                </a:extLst>
              </a:tr>
              <a:tr h="324325">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KVM Pre-Copy</a:t>
                      </a:r>
                      <a:endPar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2052</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1937</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947944080"/>
                  </a:ext>
                </a:extLst>
              </a:tr>
              <a:tr h="324325">
                <a:tc>
                  <a:txBody>
                    <a:bodyPr/>
                    <a:lstStyle/>
                    <a:p>
                      <a:pPr algn="ctr"/>
                      <a:r>
                        <a:rPr lang="en-US" altLang="zh-CN"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Rust-</a:t>
                      </a:r>
                      <a:r>
                        <a:rPr lang="en-US" altLang="zh-CN" sz="14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Shyper</a:t>
                      </a:r>
                      <a:r>
                        <a:rPr lang="zh-CN" altLang="en-US" sz="14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虚拟机迁移</a:t>
                      </a: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54</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en-US" altLang="zh-CN"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798</a:t>
                      </a:r>
                      <a:endParaRPr lang="zh-CN" altLang="en-US" sz="1400" kern="12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38544122"/>
                  </a:ext>
                </a:extLst>
              </a:tr>
            </a:tbl>
          </a:graphicData>
        </a:graphic>
      </p:graphicFrame>
      <p:sp>
        <p:nvSpPr>
          <p:cNvPr id="14" name="文本框 13">
            <a:extLst>
              <a:ext uri="{FF2B5EF4-FFF2-40B4-BE49-F238E27FC236}">
                <a16:creationId xmlns:a16="http://schemas.microsoft.com/office/drawing/2014/main" id="{3D424008-FAA4-BC7B-C10B-1420B5ACDD08}"/>
              </a:ext>
            </a:extLst>
          </p:cNvPr>
          <p:cNvSpPr txBox="1"/>
          <p:nvPr/>
        </p:nvSpPr>
        <p:spPr>
          <a:xfrm>
            <a:off x="1544818" y="5555651"/>
            <a:ext cx="9473069" cy="685124"/>
          </a:xfrm>
          <a:prstGeom prst="rect">
            <a:avLst/>
          </a:prstGeom>
          <a:noFill/>
        </p:spPr>
        <p:txBody>
          <a:bodyPr wrap="square" lIns="0" tIns="0" rIns="0" bIns="0" rtlCol="0">
            <a:spAutoFit/>
          </a:bodyPr>
          <a:lstStyle/>
          <a:p>
            <a:pPr algn="ctr">
              <a:lnSpc>
                <a:spcPct val="130000"/>
              </a:lnSpc>
            </a:pPr>
            <a:r>
              <a:rPr lang="zh-CN" altLang="en-US" dirty="0">
                <a:latin typeface="+mj-ea"/>
                <a:ea typeface="+mj-ea"/>
              </a:rPr>
              <a:t>通过</a:t>
            </a:r>
            <a:r>
              <a:rPr lang="en-US" altLang="zh-CN" dirty="0" err="1">
                <a:latin typeface="+mj-ea"/>
                <a:ea typeface="+mj-ea"/>
              </a:rPr>
              <a:t>Cyclictest</a:t>
            </a:r>
            <a:r>
              <a:rPr lang="zh-CN" altLang="en-US" dirty="0">
                <a:latin typeface="+mj-ea"/>
                <a:ea typeface="+mj-ea"/>
              </a:rPr>
              <a:t>测试热更新过程中虚拟机的延迟抖动，</a:t>
            </a:r>
            <a:r>
              <a:rPr lang="en-US" altLang="zh-CN" dirty="0">
                <a:latin typeface="+mj-ea"/>
                <a:ea typeface="+mj-ea"/>
              </a:rPr>
              <a:t>Rust-</a:t>
            </a:r>
            <a:r>
              <a:rPr lang="en-US" altLang="zh-CN" dirty="0" err="1">
                <a:latin typeface="+mj-ea"/>
                <a:ea typeface="+mj-ea"/>
              </a:rPr>
              <a:t>Shyper</a:t>
            </a:r>
            <a:r>
              <a:rPr lang="en-US" altLang="zh-CN" dirty="0">
                <a:latin typeface="+mj-ea"/>
                <a:ea typeface="+mj-ea"/>
              </a:rPr>
              <a:t> GVM</a:t>
            </a:r>
            <a:r>
              <a:rPr lang="zh-CN" altLang="en-US" dirty="0">
                <a:latin typeface="+mj-ea"/>
                <a:ea typeface="+mj-ea"/>
              </a:rPr>
              <a:t>在监视器动态升级场景下抖动仅</a:t>
            </a:r>
            <a:r>
              <a:rPr lang="en-US" altLang="zh-CN" dirty="0">
                <a:solidFill>
                  <a:srgbClr val="FF0000"/>
                </a:solidFill>
                <a:latin typeface="+mj-ea"/>
                <a:ea typeface="+mj-ea"/>
              </a:rPr>
              <a:t>36</a:t>
            </a:r>
            <a:r>
              <a:rPr lang="zh-CN" altLang="en-US" dirty="0">
                <a:solidFill>
                  <a:srgbClr val="FF0000"/>
                </a:solidFill>
                <a:latin typeface="+mj-ea"/>
                <a:ea typeface="+mj-ea"/>
              </a:rPr>
              <a:t>微秒</a:t>
            </a:r>
            <a:r>
              <a:rPr lang="zh-CN" altLang="en-US" dirty="0">
                <a:latin typeface="+mj-ea"/>
                <a:ea typeface="+mj-ea"/>
              </a:rPr>
              <a:t>，低于</a:t>
            </a:r>
            <a:r>
              <a:rPr lang="en-US" altLang="zh-CN" dirty="0">
                <a:latin typeface="+mj-ea"/>
                <a:ea typeface="+mj-ea"/>
              </a:rPr>
              <a:t>Rust-</a:t>
            </a:r>
            <a:r>
              <a:rPr lang="en-US" altLang="zh-CN" dirty="0" err="1">
                <a:latin typeface="+mj-ea"/>
                <a:ea typeface="+mj-ea"/>
              </a:rPr>
              <a:t>Shyper</a:t>
            </a:r>
            <a:r>
              <a:rPr lang="zh-CN" altLang="en-US" dirty="0">
                <a:latin typeface="+mj-ea"/>
                <a:ea typeface="+mj-ea"/>
              </a:rPr>
              <a:t>虚拟机迁移</a:t>
            </a:r>
            <a:r>
              <a:rPr lang="en-US" altLang="zh-CN" dirty="0">
                <a:solidFill>
                  <a:srgbClr val="FF0000"/>
                </a:solidFill>
                <a:latin typeface="+mj-ea"/>
                <a:ea typeface="+mj-ea"/>
              </a:rPr>
              <a:t>54</a:t>
            </a:r>
            <a:r>
              <a:rPr lang="zh-CN" altLang="en-US" dirty="0">
                <a:solidFill>
                  <a:srgbClr val="FF0000"/>
                </a:solidFill>
                <a:latin typeface="+mj-ea"/>
                <a:ea typeface="+mj-ea"/>
              </a:rPr>
              <a:t>微秒</a:t>
            </a:r>
            <a:r>
              <a:rPr lang="zh-CN" altLang="en-US" dirty="0">
                <a:latin typeface="+mj-ea"/>
                <a:ea typeface="+mj-ea"/>
              </a:rPr>
              <a:t>以及</a:t>
            </a:r>
            <a:r>
              <a:rPr lang="en-US" altLang="zh-CN" dirty="0">
                <a:latin typeface="+mj-ea"/>
                <a:ea typeface="+mj-ea"/>
              </a:rPr>
              <a:t>KVM</a:t>
            </a:r>
            <a:r>
              <a:rPr lang="zh-CN" altLang="en-US" dirty="0">
                <a:latin typeface="+mj-ea"/>
                <a:ea typeface="+mj-ea"/>
              </a:rPr>
              <a:t>虚拟机迁移的</a:t>
            </a:r>
            <a:r>
              <a:rPr lang="en-US" altLang="zh-CN" dirty="0">
                <a:solidFill>
                  <a:srgbClr val="FF0000"/>
                </a:solidFill>
                <a:latin typeface="+mj-ea"/>
                <a:ea typeface="+mj-ea"/>
              </a:rPr>
              <a:t>2052</a:t>
            </a:r>
            <a:r>
              <a:rPr lang="zh-CN" altLang="en-US" dirty="0">
                <a:solidFill>
                  <a:srgbClr val="FF0000"/>
                </a:solidFill>
                <a:latin typeface="+mj-ea"/>
                <a:ea typeface="+mj-ea"/>
              </a:rPr>
              <a:t>微秒</a:t>
            </a:r>
            <a:endParaRPr lang="en-US" altLang="zh-CN" dirty="0">
              <a:solidFill>
                <a:srgbClr val="FF0000"/>
              </a:solidFill>
              <a:latin typeface="+mj-ea"/>
              <a:ea typeface="+mj-ea"/>
            </a:endParaRPr>
          </a:p>
        </p:txBody>
      </p:sp>
      <p:grpSp>
        <p:nvGrpSpPr>
          <p:cNvPr id="20" name="组合 19">
            <a:extLst>
              <a:ext uri="{FF2B5EF4-FFF2-40B4-BE49-F238E27FC236}">
                <a16:creationId xmlns:a16="http://schemas.microsoft.com/office/drawing/2014/main" id="{5CA75DCA-0A06-2536-BD79-55409312BBCB}"/>
              </a:ext>
            </a:extLst>
          </p:cNvPr>
          <p:cNvGrpSpPr/>
          <p:nvPr/>
        </p:nvGrpSpPr>
        <p:grpSpPr>
          <a:xfrm>
            <a:off x="3626972" y="2308248"/>
            <a:ext cx="386218" cy="2759168"/>
            <a:chOff x="1640576" y="2065655"/>
            <a:chExt cx="386218" cy="2953338"/>
          </a:xfrm>
        </p:grpSpPr>
        <p:cxnSp>
          <p:nvCxnSpPr>
            <p:cNvPr id="11" name="直接连接符 10">
              <a:extLst>
                <a:ext uri="{FF2B5EF4-FFF2-40B4-BE49-F238E27FC236}">
                  <a16:creationId xmlns:a16="http://schemas.microsoft.com/office/drawing/2014/main" id="{A1E95B1C-DABF-3E09-88D0-24334EBC5E2B}"/>
                </a:ext>
              </a:extLst>
            </p:cNvPr>
            <p:cNvCxnSpPr>
              <a:cxnSpLocks/>
            </p:cNvCxnSpPr>
            <p:nvPr/>
          </p:nvCxnSpPr>
          <p:spPr>
            <a:xfrm>
              <a:off x="1839468" y="2266950"/>
              <a:ext cx="0" cy="2752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7CA0CBC-1BCF-5636-AD54-06A2A341FE6E}"/>
                </a:ext>
              </a:extLst>
            </p:cNvPr>
            <p:cNvSpPr txBox="1"/>
            <p:nvPr/>
          </p:nvSpPr>
          <p:spPr>
            <a:xfrm>
              <a:off x="1640576" y="2065655"/>
              <a:ext cx="386218" cy="230832"/>
            </a:xfrm>
            <a:prstGeom prst="rect">
              <a:avLst/>
            </a:prstGeom>
            <a:noFill/>
          </p:spPr>
          <p:txBody>
            <a:bodyPr wrap="square" rtlCol="0">
              <a:spAutoFit/>
            </a:bodyPr>
            <a:lstStyle/>
            <a:p>
              <a:pPr algn="ctr"/>
              <a:r>
                <a:rPr lang="en-US" altLang="zh-CN" sz="900" dirty="0"/>
                <a:t>7</a:t>
              </a:r>
              <a:r>
                <a:rPr lang="en-US" altLang="zh-CN" sz="900" kern="0" dirty="0">
                  <a:effectLst/>
                  <a:latin typeface="Times New Roman" panose="02020603050405020304" pitchFamily="18" charset="0"/>
                  <a:ea typeface="宋体" panose="02010600030101010101" pitchFamily="2" charset="-122"/>
                </a:rPr>
                <a:t>μs</a:t>
              </a:r>
              <a:endParaRPr lang="zh-CN" altLang="en-US" sz="900" dirty="0"/>
            </a:p>
          </p:txBody>
        </p:sp>
      </p:grpSp>
      <p:grpSp>
        <p:nvGrpSpPr>
          <p:cNvPr id="19" name="组合 18">
            <a:extLst>
              <a:ext uri="{FF2B5EF4-FFF2-40B4-BE49-F238E27FC236}">
                <a16:creationId xmlns:a16="http://schemas.microsoft.com/office/drawing/2014/main" id="{AA355876-83F0-9071-98D3-874A682267CA}"/>
              </a:ext>
            </a:extLst>
          </p:cNvPr>
          <p:cNvGrpSpPr/>
          <p:nvPr/>
        </p:nvGrpSpPr>
        <p:grpSpPr>
          <a:xfrm>
            <a:off x="4051446" y="2308248"/>
            <a:ext cx="408769" cy="2769498"/>
            <a:chOff x="2009733" y="2054598"/>
            <a:chExt cx="408769" cy="2964395"/>
          </a:xfrm>
        </p:grpSpPr>
        <p:cxnSp>
          <p:nvCxnSpPr>
            <p:cNvPr id="16" name="直接连接符 15">
              <a:extLst>
                <a:ext uri="{FF2B5EF4-FFF2-40B4-BE49-F238E27FC236}">
                  <a16:creationId xmlns:a16="http://schemas.microsoft.com/office/drawing/2014/main" id="{BCB8D40D-8C09-C4EB-C8FE-B42E625E9367}"/>
                </a:ext>
              </a:extLst>
            </p:cNvPr>
            <p:cNvCxnSpPr>
              <a:cxnSpLocks/>
            </p:cNvCxnSpPr>
            <p:nvPr/>
          </p:nvCxnSpPr>
          <p:spPr>
            <a:xfrm>
              <a:off x="2214118" y="2266950"/>
              <a:ext cx="0" cy="2752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D519F8A0-365F-C7DA-D977-B0B3DBE0083A}"/>
                </a:ext>
              </a:extLst>
            </p:cNvPr>
            <p:cNvSpPr txBox="1">
              <a:spLocks/>
            </p:cNvSpPr>
            <p:nvPr/>
          </p:nvSpPr>
          <p:spPr>
            <a:xfrm>
              <a:off x="2009733" y="2054598"/>
              <a:ext cx="408769" cy="230832"/>
            </a:xfrm>
            <a:prstGeom prst="rect">
              <a:avLst/>
            </a:prstGeom>
            <a:noFill/>
          </p:spPr>
          <p:txBody>
            <a:bodyPr wrap="square" rtlCol="0">
              <a:spAutoFit/>
            </a:bodyPr>
            <a:lstStyle/>
            <a:p>
              <a:pPr algn="ctr"/>
              <a:r>
                <a:rPr lang="en-US" altLang="zh-CN" sz="900" kern="0" dirty="0">
                  <a:effectLst/>
                  <a:latin typeface="Times New Roman" panose="02020603050405020304" pitchFamily="18" charset="0"/>
                  <a:ea typeface="宋体" panose="02010600030101010101" pitchFamily="2" charset="-122"/>
                </a:rPr>
                <a:t>24μs</a:t>
              </a:r>
              <a:endParaRPr lang="zh-CN" altLang="en-US" sz="900" dirty="0"/>
            </a:p>
          </p:txBody>
        </p:sp>
      </p:grpSp>
      <p:grpSp>
        <p:nvGrpSpPr>
          <p:cNvPr id="21" name="组合 20">
            <a:extLst>
              <a:ext uri="{FF2B5EF4-FFF2-40B4-BE49-F238E27FC236}">
                <a16:creationId xmlns:a16="http://schemas.microsoft.com/office/drawing/2014/main" id="{16BBBA33-42E6-4F41-072C-5EFE27AB09BF}"/>
              </a:ext>
            </a:extLst>
          </p:cNvPr>
          <p:cNvGrpSpPr/>
          <p:nvPr/>
        </p:nvGrpSpPr>
        <p:grpSpPr>
          <a:xfrm>
            <a:off x="3671631" y="2308248"/>
            <a:ext cx="386218" cy="2759168"/>
            <a:chOff x="1640576" y="2065655"/>
            <a:chExt cx="386218" cy="2953338"/>
          </a:xfrm>
        </p:grpSpPr>
        <p:cxnSp>
          <p:nvCxnSpPr>
            <p:cNvPr id="22" name="直接连接符 21">
              <a:extLst>
                <a:ext uri="{FF2B5EF4-FFF2-40B4-BE49-F238E27FC236}">
                  <a16:creationId xmlns:a16="http://schemas.microsoft.com/office/drawing/2014/main" id="{F6861440-D513-9017-4D35-461CF7B78547}"/>
                </a:ext>
              </a:extLst>
            </p:cNvPr>
            <p:cNvCxnSpPr>
              <a:cxnSpLocks/>
            </p:cNvCxnSpPr>
            <p:nvPr/>
          </p:nvCxnSpPr>
          <p:spPr>
            <a:xfrm>
              <a:off x="1839468" y="2266950"/>
              <a:ext cx="0" cy="2752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A6380FD-FC9C-31DC-9DD9-E59595BE7AE9}"/>
                </a:ext>
              </a:extLst>
            </p:cNvPr>
            <p:cNvSpPr txBox="1"/>
            <p:nvPr/>
          </p:nvSpPr>
          <p:spPr>
            <a:xfrm>
              <a:off x="1640576" y="2065655"/>
              <a:ext cx="386218" cy="230832"/>
            </a:xfrm>
            <a:prstGeom prst="rect">
              <a:avLst/>
            </a:prstGeom>
            <a:noFill/>
          </p:spPr>
          <p:txBody>
            <a:bodyPr wrap="square" rtlCol="0">
              <a:spAutoFit/>
            </a:bodyPr>
            <a:lstStyle/>
            <a:p>
              <a:pPr algn="ctr"/>
              <a:r>
                <a:rPr lang="en-US" altLang="zh-CN" sz="900" dirty="0"/>
                <a:t>8</a:t>
              </a:r>
              <a:r>
                <a:rPr lang="en-US" altLang="zh-CN" sz="900" kern="0" dirty="0">
                  <a:effectLst/>
                  <a:latin typeface="Times New Roman" panose="02020603050405020304" pitchFamily="18" charset="0"/>
                  <a:ea typeface="宋体" panose="02010600030101010101" pitchFamily="2" charset="-122"/>
                </a:rPr>
                <a:t>μs</a:t>
              </a:r>
              <a:endParaRPr lang="zh-CN" altLang="en-US" sz="900" dirty="0"/>
            </a:p>
          </p:txBody>
        </p:sp>
      </p:grpSp>
      <p:grpSp>
        <p:nvGrpSpPr>
          <p:cNvPr id="24" name="组合 23">
            <a:extLst>
              <a:ext uri="{FF2B5EF4-FFF2-40B4-BE49-F238E27FC236}">
                <a16:creationId xmlns:a16="http://schemas.microsoft.com/office/drawing/2014/main" id="{FA96E34C-084D-5EC0-7BD1-581E253EE821}"/>
              </a:ext>
            </a:extLst>
          </p:cNvPr>
          <p:cNvGrpSpPr/>
          <p:nvPr/>
        </p:nvGrpSpPr>
        <p:grpSpPr>
          <a:xfrm>
            <a:off x="5533714" y="2308248"/>
            <a:ext cx="598584" cy="2759168"/>
            <a:chOff x="1540176" y="2065655"/>
            <a:chExt cx="598584" cy="2953338"/>
          </a:xfrm>
        </p:grpSpPr>
        <p:cxnSp>
          <p:nvCxnSpPr>
            <p:cNvPr id="25" name="直接连接符 24">
              <a:extLst>
                <a:ext uri="{FF2B5EF4-FFF2-40B4-BE49-F238E27FC236}">
                  <a16:creationId xmlns:a16="http://schemas.microsoft.com/office/drawing/2014/main" id="{321C2B4D-F46E-1C85-1208-4527D89D19C8}"/>
                </a:ext>
              </a:extLst>
            </p:cNvPr>
            <p:cNvCxnSpPr>
              <a:cxnSpLocks/>
            </p:cNvCxnSpPr>
            <p:nvPr/>
          </p:nvCxnSpPr>
          <p:spPr>
            <a:xfrm>
              <a:off x="1839468" y="2266950"/>
              <a:ext cx="0" cy="2752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FE3AAFAD-1943-7053-8EDD-AEAC70F9A16A}"/>
                </a:ext>
              </a:extLst>
            </p:cNvPr>
            <p:cNvSpPr txBox="1"/>
            <p:nvPr/>
          </p:nvSpPr>
          <p:spPr>
            <a:xfrm>
              <a:off x="1540176" y="2065655"/>
              <a:ext cx="598584" cy="247076"/>
            </a:xfrm>
            <a:prstGeom prst="rect">
              <a:avLst/>
            </a:prstGeom>
            <a:noFill/>
          </p:spPr>
          <p:txBody>
            <a:bodyPr wrap="square" rtlCol="0">
              <a:spAutoFit/>
            </a:bodyPr>
            <a:lstStyle/>
            <a:p>
              <a:pPr algn="ctr"/>
              <a:r>
                <a:rPr lang="en-US" altLang="zh-CN" sz="900" dirty="0">
                  <a:latin typeface="Times New Roman" panose="02020603050405020304" pitchFamily="18" charset="0"/>
                  <a:cs typeface="Times New Roman" panose="02020603050405020304" pitchFamily="18" charset="0"/>
                </a:rPr>
                <a:t>2052</a:t>
              </a:r>
              <a:r>
                <a:rPr lang="en-US" altLang="zh-CN" sz="900" kern="0" dirty="0">
                  <a:effectLst/>
                  <a:latin typeface="Times New Roman" panose="02020603050405020304" pitchFamily="18" charset="0"/>
                  <a:ea typeface="宋体" panose="02010600030101010101" pitchFamily="2" charset="-122"/>
                  <a:cs typeface="Times New Roman" panose="02020603050405020304" pitchFamily="18" charset="0"/>
                </a:rPr>
                <a:t>μs</a:t>
              </a:r>
              <a:endParaRPr lang="zh-CN" altLang="en-US" sz="900" dirty="0">
                <a:latin typeface="Times New Roman" panose="02020603050405020304" pitchFamily="18" charset="0"/>
                <a:cs typeface="Times New Roman" panose="02020603050405020304" pitchFamily="18" charset="0"/>
              </a:endParaRPr>
            </a:p>
          </p:txBody>
        </p:sp>
      </p:grpSp>
      <p:grpSp>
        <p:nvGrpSpPr>
          <p:cNvPr id="27" name="组合 26">
            <a:extLst>
              <a:ext uri="{FF2B5EF4-FFF2-40B4-BE49-F238E27FC236}">
                <a16:creationId xmlns:a16="http://schemas.microsoft.com/office/drawing/2014/main" id="{2227859B-790B-3ECF-A8C5-1D13367FAC6F}"/>
              </a:ext>
            </a:extLst>
          </p:cNvPr>
          <p:cNvGrpSpPr/>
          <p:nvPr/>
        </p:nvGrpSpPr>
        <p:grpSpPr>
          <a:xfrm>
            <a:off x="7486039" y="2308248"/>
            <a:ext cx="598584" cy="2759168"/>
            <a:chOff x="1540176" y="2065655"/>
            <a:chExt cx="598584" cy="2953338"/>
          </a:xfrm>
        </p:grpSpPr>
        <p:cxnSp>
          <p:nvCxnSpPr>
            <p:cNvPr id="28" name="直接连接符 27">
              <a:extLst>
                <a:ext uri="{FF2B5EF4-FFF2-40B4-BE49-F238E27FC236}">
                  <a16:creationId xmlns:a16="http://schemas.microsoft.com/office/drawing/2014/main" id="{E0150D71-297B-D365-E3D6-12FAAAE6730A}"/>
                </a:ext>
              </a:extLst>
            </p:cNvPr>
            <p:cNvCxnSpPr>
              <a:cxnSpLocks/>
            </p:cNvCxnSpPr>
            <p:nvPr/>
          </p:nvCxnSpPr>
          <p:spPr>
            <a:xfrm>
              <a:off x="1839468" y="2266950"/>
              <a:ext cx="0" cy="2752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3956D9CF-07D7-49A9-E033-4A8AFF7D3886}"/>
                </a:ext>
              </a:extLst>
            </p:cNvPr>
            <p:cNvSpPr txBox="1"/>
            <p:nvPr/>
          </p:nvSpPr>
          <p:spPr>
            <a:xfrm>
              <a:off x="1540176" y="2065655"/>
              <a:ext cx="598584" cy="247076"/>
            </a:xfrm>
            <a:prstGeom prst="rect">
              <a:avLst/>
            </a:prstGeom>
            <a:noFill/>
          </p:spPr>
          <p:txBody>
            <a:bodyPr wrap="square" rtlCol="0">
              <a:spAutoFit/>
            </a:bodyPr>
            <a:lstStyle/>
            <a:p>
              <a:pPr algn="ctr"/>
              <a:r>
                <a:rPr lang="en-US" altLang="zh-CN" sz="900" kern="0" dirty="0">
                  <a:effectLst/>
                  <a:latin typeface="Times New Roman" panose="02020603050405020304" pitchFamily="18" charset="0"/>
                  <a:ea typeface="宋体" panose="02010600030101010101" pitchFamily="2" charset="-122"/>
                </a:rPr>
                <a:t>8μs</a:t>
              </a:r>
              <a:endParaRPr lang="zh-CN" altLang="en-US" sz="900" dirty="0"/>
            </a:p>
          </p:txBody>
        </p:sp>
      </p:grpSp>
      <p:grpSp>
        <p:nvGrpSpPr>
          <p:cNvPr id="30" name="组合 29">
            <a:extLst>
              <a:ext uri="{FF2B5EF4-FFF2-40B4-BE49-F238E27FC236}">
                <a16:creationId xmlns:a16="http://schemas.microsoft.com/office/drawing/2014/main" id="{8944AC4F-36FD-AE4F-1E36-42CFB6C2B21D}"/>
              </a:ext>
            </a:extLst>
          </p:cNvPr>
          <p:cNvGrpSpPr/>
          <p:nvPr/>
        </p:nvGrpSpPr>
        <p:grpSpPr>
          <a:xfrm>
            <a:off x="8202382" y="2308248"/>
            <a:ext cx="598584" cy="2759168"/>
            <a:chOff x="1540176" y="2065655"/>
            <a:chExt cx="598584" cy="2953338"/>
          </a:xfrm>
        </p:grpSpPr>
        <p:cxnSp>
          <p:nvCxnSpPr>
            <p:cNvPr id="31" name="直接连接符 30">
              <a:extLst>
                <a:ext uri="{FF2B5EF4-FFF2-40B4-BE49-F238E27FC236}">
                  <a16:creationId xmlns:a16="http://schemas.microsoft.com/office/drawing/2014/main" id="{A3ABE56D-CB30-12B6-9D7C-A2977CB6406B}"/>
                </a:ext>
              </a:extLst>
            </p:cNvPr>
            <p:cNvCxnSpPr>
              <a:cxnSpLocks/>
            </p:cNvCxnSpPr>
            <p:nvPr/>
          </p:nvCxnSpPr>
          <p:spPr>
            <a:xfrm>
              <a:off x="1839468" y="2266950"/>
              <a:ext cx="0" cy="2752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8ED726A-B54F-1C5F-7CA3-BE80D91A778A}"/>
                </a:ext>
              </a:extLst>
            </p:cNvPr>
            <p:cNvSpPr txBox="1"/>
            <p:nvPr/>
          </p:nvSpPr>
          <p:spPr>
            <a:xfrm>
              <a:off x="1540176" y="2065655"/>
              <a:ext cx="598584" cy="247076"/>
            </a:xfrm>
            <a:prstGeom prst="rect">
              <a:avLst/>
            </a:prstGeom>
            <a:noFill/>
          </p:spPr>
          <p:txBody>
            <a:bodyPr wrap="square" rtlCol="0">
              <a:spAutoFit/>
            </a:bodyPr>
            <a:lstStyle/>
            <a:p>
              <a:pPr algn="ctr"/>
              <a:r>
                <a:rPr lang="en-US" altLang="zh-CN" sz="900" kern="0" dirty="0">
                  <a:latin typeface="Times New Roman" panose="02020603050405020304" pitchFamily="18" charset="0"/>
                  <a:ea typeface="宋体" panose="02010600030101010101" pitchFamily="2" charset="-122"/>
                </a:rPr>
                <a:t>54</a:t>
              </a:r>
              <a:r>
                <a:rPr lang="en-US" altLang="zh-CN" sz="900" kern="0" dirty="0">
                  <a:effectLst/>
                  <a:latin typeface="Times New Roman" panose="02020603050405020304" pitchFamily="18" charset="0"/>
                  <a:ea typeface="宋体" panose="02010600030101010101" pitchFamily="2" charset="-122"/>
                </a:rPr>
                <a:t>μs</a:t>
              </a:r>
              <a:endParaRPr lang="zh-CN" altLang="en-US" sz="900" dirty="0"/>
            </a:p>
          </p:txBody>
        </p:sp>
      </p:grpSp>
      <p:grpSp>
        <p:nvGrpSpPr>
          <p:cNvPr id="33" name="组合 32">
            <a:extLst>
              <a:ext uri="{FF2B5EF4-FFF2-40B4-BE49-F238E27FC236}">
                <a16:creationId xmlns:a16="http://schemas.microsoft.com/office/drawing/2014/main" id="{B0C360F5-233C-D054-C3AF-5382E04B338E}"/>
              </a:ext>
            </a:extLst>
          </p:cNvPr>
          <p:cNvGrpSpPr/>
          <p:nvPr/>
        </p:nvGrpSpPr>
        <p:grpSpPr>
          <a:xfrm>
            <a:off x="7439999" y="2308248"/>
            <a:ext cx="598584" cy="2759168"/>
            <a:chOff x="1540176" y="2065655"/>
            <a:chExt cx="598584" cy="2953338"/>
          </a:xfrm>
        </p:grpSpPr>
        <p:cxnSp>
          <p:nvCxnSpPr>
            <p:cNvPr id="34" name="直接连接符 33">
              <a:extLst>
                <a:ext uri="{FF2B5EF4-FFF2-40B4-BE49-F238E27FC236}">
                  <a16:creationId xmlns:a16="http://schemas.microsoft.com/office/drawing/2014/main" id="{581F9DD0-894A-FBE8-2D1A-1CA46751A678}"/>
                </a:ext>
              </a:extLst>
            </p:cNvPr>
            <p:cNvCxnSpPr>
              <a:cxnSpLocks/>
            </p:cNvCxnSpPr>
            <p:nvPr/>
          </p:nvCxnSpPr>
          <p:spPr>
            <a:xfrm>
              <a:off x="1839468" y="2266950"/>
              <a:ext cx="0" cy="2752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83800A8E-E687-D555-4969-18AD1D2BCBE2}"/>
                </a:ext>
              </a:extLst>
            </p:cNvPr>
            <p:cNvSpPr txBox="1"/>
            <p:nvPr/>
          </p:nvSpPr>
          <p:spPr>
            <a:xfrm>
              <a:off x="1540176" y="2065655"/>
              <a:ext cx="598584" cy="247076"/>
            </a:xfrm>
            <a:prstGeom prst="rect">
              <a:avLst/>
            </a:prstGeom>
            <a:noFill/>
          </p:spPr>
          <p:txBody>
            <a:bodyPr wrap="square" rtlCol="0">
              <a:spAutoFit/>
            </a:bodyPr>
            <a:lstStyle/>
            <a:p>
              <a:pPr algn="ctr"/>
              <a:r>
                <a:rPr lang="en-US" altLang="zh-CN" sz="900" kern="0" dirty="0">
                  <a:effectLst/>
                  <a:latin typeface="Times New Roman" panose="02020603050405020304" pitchFamily="18" charset="0"/>
                  <a:ea typeface="宋体" panose="02010600030101010101" pitchFamily="2" charset="-122"/>
                </a:rPr>
                <a:t>7μs</a:t>
              </a:r>
              <a:endParaRPr lang="zh-CN" altLang="en-US" sz="900" dirty="0"/>
            </a:p>
          </p:txBody>
        </p:sp>
      </p:grpSp>
      <p:grpSp>
        <p:nvGrpSpPr>
          <p:cNvPr id="36" name="组合 35">
            <a:extLst>
              <a:ext uri="{FF2B5EF4-FFF2-40B4-BE49-F238E27FC236}">
                <a16:creationId xmlns:a16="http://schemas.microsoft.com/office/drawing/2014/main" id="{4541A3F5-6FAC-BB7C-B49A-51E1436EB8E2}"/>
              </a:ext>
            </a:extLst>
          </p:cNvPr>
          <p:cNvGrpSpPr/>
          <p:nvPr/>
        </p:nvGrpSpPr>
        <p:grpSpPr>
          <a:xfrm>
            <a:off x="8025607" y="2298723"/>
            <a:ext cx="598584" cy="2759168"/>
            <a:chOff x="1540176" y="2065655"/>
            <a:chExt cx="598584" cy="2953338"/>
          </a:xfrm>
        </p:grpSpPr>
        <p:cxnSp>
          <p:nvCxnSpPr>
            <p:cNvPr id="37" name="直接连接符 36">
              <a:extLst>
                <a:ext uri="{FF2B5EF4-FFF2-40B4-BE49-F238E27FC236}">
                  <a16:creationId xmlns:a16="http://schemas.microsoft.com/office/drawing/2014/main" id="{C25A77C1-DCBE-1FB0-A78F-4C2061F52EE3}"/>
                </a:ext>
              </a:extLst>
            </p:cNvPr>
            <p:cNvCxnSpPr>
              <a:cxnSpLocks/>
            </p:cNvCxnSpPr>
            <p:nvPr/>
          </p:nvCxnSpPr>
          <p:spPr>
            <a:xfrm>
              <a:off x="1839468" y="2266950"/>
              <a:ext cx="0" cy="27520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014656E8-CDBD-F1BB-F90F-8FC95984404A}"/>
                </a:ext>
              </a:extLst>
            </p:cNvPr>
            <p:cNvSpPr txBox="1"/>
            <p:nvPr/>
          </p:nvSpPr>
          <p:spPr>
            <a:xfrm>
              <a:off x="1540176" y="2065655"/>
              <a:ext cx="598584" cy="247076"/>
            </a:xfrm>
            <a:prstGeom prst="rect">
              <a:avLst/>
            </a:prstGeom>
            <a:noFill/>
          </p:spPr>
          <p:txBody>
            <a:bodyPr wrap="square" rtlCol="0">
              <a:spAutoFit/>
            </a:bodyPr>
            <a:lstStyle/>
            <a:p>
              <a:pPr algn="ctr"/>
              <a:r>
                <a:rPr lang="en-US" altLang="zh-CN" sz="900" kern="0" dirty="0">
                  <a:latin typeface="Times New Roman" panose="02020603050405020304" pitchFamily="18" charset="0"/>
                  <a:ea typeface="宋体" panose="02010600030101010101" pitchFamily="2" charset="-122"/>
                </a:rPr>
                <a:t>36</a:t>
              </a:r>
              <a:r>
                <a:rPr lang="en-US" altLang="zh-CN" sz="900" kern="0" dirty="0">
                  <a:effectLst/>
                  <a:latin typeface="Times New Roman" panose="02020603050405020304" pitchFamily="18" charset="0"/>
                  <a:ea typeface="宋体" panose="02010600030101010101" pitchFamily="2" charset="-122"/>
                </a:rPr>
                <a:t>μs</a:t>
              </a:r>
              <a:endParaRPr lang="zh-CN" altLang="en-US" sz="900" dirty="0"/>
            </a:p>
          </p:txBody>
        </p:sp>
      </p:grpSp>
    </p:spTree>
    <p:extLst>
      <p:ext uri="{BB962C8B-B14F-4D97-AF65-F5344CB8AC3E}">
        <p14:creationId xmlns:p14="http://schemas.microsoft.com/office/powerpoint/2010/main" val="9860773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77500" lnSpcReduction="20000"/>
          </a:bodyPr>
          <a:lstStyle/>
          <a:p>
            <a:r>
              <a:rPr lang="zh-CN" altLang="en-US" dirty="0"/>
              <a:t>发表相关的文献</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1636857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已发表的文献与代码开源情况</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28</a:t>
            </a:fld>
            <a:endParaRPr lang="zh-CN" altLang="en-US" dirty="0"/>
          </a:p>
        </p:txBody>
      </p:sp>
      <p:grpSp>
        <p:nvGrpSpPr>
          <p:cNvPr id="8" name="组合 7">
            <a:extLst>
              <a:ext uri="{FF2B5EF4-FFF2-40B4-BE49-F238E27FC236}">
                <a16:creationId xmlns:a16="http://schemas.microsoft.com/office/drawing/2014/main" id="{27A32329-7013-4D28-FBCC-E02CC3116564}"/>
              </a:ext>
            </a:extLst>
          </p:cNvPr>
          <p:cNvGrpSpPr/>
          <p:nvPr/>
        </p:nvGrpSpPr>
        <p:grpSpPr>
          <a:xfrm>
            <a:off x="680034" y="686236"/>
            <a:ext cx="10754572" cy="2980128"/>
            <a:chOff x="431406" y="1097280"/>
            <a:chExt cx="10832513" cy="2980128"/>
          </a:xfrm>
        </p:grpSpPr>
        <p:sp>
          <p:nvSpPr>
            <p:cNvPr id="10" name="平行四边形 9">
              <a:extLst>
                <a:ext uri="{FF2B5EF4-FFF2-40B4-BE49-F238E27FC236}">
                  <a16:creationId xmlns:a16="http://schemas.microsoft.com/office/drawing/2014/main" id="{DA0FAC54-3FCB-ECA4-622C-6592A095B799}"/>
                </a:ext>
              </a:extLst>
            </p:cNvPr>
            <p:cNvSpPr/>
            <p:nvPr/>
          </p:nvSpPr>
          <p:spPr>
            <a:xfrm>
              <a:off x="462123" y="1097280"/>
              <a:ext cx="761069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zh-CN" sz="2000" b="1" spc="300" dirty="0">
                  <a:solidFill>
                    <a:schemeClr val="bg1"/>
                  </a:solidFill>
                  <a:latin typeface="+mn-ea"/>
                </a:rPr>
                <a:t>Rust-</a:t>
              </a:r>
              <a:r>
                <a:rPr lang="en-US" altLang="zh-CN" sz="2000" b="1" spc="300" dirty="0" err="1">
                  <a:solidFill>
                    <a:schemeClr val="bg1"/>
                  </a:solidFill>
                  <a:latin typeface="+mn-ea"/>
                </a:rPr>
                <a:t>Shyper</a:t>
              </a:r>
              <a:r>
                <a:rPr lang="zh-CN" altLang="en-US" sz="2000" b="1" spc="300" dirty="0">
                  <a:solidFill>
                    <a:schemeClr val="bg1"/>
                  </a:solidFill>
                  <a:latin typeface="+mn-ea"/>
                </a:rPr>
                <a:t>已发表的相关论文</a:t>
              </a:r>
            </a:p>
          </p:txBody>
        </p:sp>
        <p:sp>
          <p:nvSpPr>
            <p:cNvPr id="11" name="文本框 10">
              <a:extLst>
                <a:ext uri="{FF2B5EF4-FFF2-40B4-BE49-F238E27FC236}">
                  <a16:creationId xmlns:a16="http://schemas.microsoft.com/office/drawing/2014/main" id="{C943E6B9-E075-C806-2E3C-F10E4EF8FA66}"/>
                </a:ext>
              </a:extLst>
            </p:cNvPr>
            <p:cNvSpPr txBox="1"/>
            <p:nvPr/>
          </p:nvSpPr>
          <p:spPr>
            <a:xfrm>
              <a:off x="431406" y="1592625"/>
              <a:ext cx="10832513" cy="2484783"/>
            </a:xfrm>
            <a:prstGeom prst="rect">
              <a:avLst/>
            </a:prstGeom>
            <a:noFill/>
            <a:ln>
              <a:noFill/>
            </a:ln>
          </p:spPr>
          <p:txBody>
            <a:bodyPr wrap="square" lIns="0" tIns="0" rIns="0" bIns="0" rtlCol="0">
              <a:spAutoFit/>
            </a:bodyPr>
            <a:lstStyle/>
            <a:p>
              <a:pPr marL="342900" indent="-342900" algn="just">
                <a:lnSpc>
                  <a:spcPct val="130000"/>
                </a:lnSpc>
                <a:buFont typeface="+mj-lt"/>
                <a:buAutoNum type="arabicPeriod"/>
              </a:pPr>
              <a:r>
                <a:rPr lang="en-US" altLang="zh-CN" dirty="0" err="1"/>
                <a:t>Siran</a:t>
              </a:r>
              <a:r>
                <a:rPr lang="en-US" altLang="zh-CN" dirty="0"/>
                <a:t> Li, Lei Wang, </a:t>
              </a:r>
              <a:r>
                <a:rPr lang="en-US" altLang="zh-CN" dirty="0" err="1"/>
                <a:t>Keyang</a:t>
              </a:r>
              <a:r>
                <a:rPr lang="en-US" altLang="zh-CN" dirty="0"/>
                <a:t> Hu, Ce Mo, Bo Jiang, "</a:t>
              </a:r>
              <a:r>
                <a:rPr lang="en-US" altLang="zh-CN" b="1" dirty="0"/>
                <a:t>VM Migration and Live-Update for Reliable Embedded Hypervisor</a:t>
              </a:r>
              <a:r>
                <a:rPr lang="en-US" altLang="zh-CN" dirty="0"/>
                <a:t>"[C]//Dependable Software Engineering. Theories, Tools, and Applications: 8th International Symposium, SETTA 2022, Beijing, China, October 27-29, 2022, Proceedings. Cham: Springer Nature Switzerland, 2022: 53-69.</a:t>
              </a:r>
            </a:p>
            <a:p>
              <a:pPr marL="342900" indent="-342900" algn="just">
                <a:lnSpc>
                  <a:spcPct val="130000"/>
                </a:lnSpc>
                <a:buFont typeface="+mj-lt"/>
                <a:buAutoNum type="arabicPeriod"/>
              </a:pPr>
              <a:r>
                <a:rPr lang="en-US" altLang="zh-CN" dirty="0" err="1"/>
                <a:t>Yicong</a:t>
              </a:r>
              <a:r>
                <a:rPr lang="en-US" altLang="zh-CN" dirty="0"/>
                <a:t> Shen, Lei Wang, </a:t>
              </a:r>
              <a:r>
                <a:rPr lang="en-US" altLang="zh-CN" dirty="0" err="1"/>
                <a:t>Yuanzhi</a:t>
              </a:r>
              <a:r>
                <a:rPr lang="en-US" altLang="zh-CN" dirty="0"/>
                <a:t> Liang, </a:t>
              </a:r>
              <a:r>
                <a:rPr lang="en-US" altLang="zh-CN" dirty="0" err="1"/>
                <a:t>Siran</a:t>
              </a:r>
              <a:r>
                <a:rPr lang="en-US" altLang="zh-CN" dirty="0"/>
                <a:t> Li, Bo Jiang, "</a:t>
              </a:r>
              <a:r>
                <a:rPr lang="en-US" altLang="zh-CN" b="1" dirty="0" err="1"/>
                <a:t>Shyper</a:t>
              </a:r>
              <a:r>
                <a:rPr lang="en-US" altLang="zh-CN" b="1" dirty="0"/>
                <a:t>: An embedded hypervisor applying hierarchical resource isolation strategies for mixed-criticality systems</a:t>
              </a:r>
              <a:r>
                <a:rPr lang="en-US" altLang="zh-CN" dirty="0"/>
                <a:t>"[C]//2022 Design, Automation &amp; Test in Europe Conference &amp; Exhibition (DATE). IEEE, 2022: 1287-1292.</a:t>
              </a:r>
            </a:p>
          </p:txBody>
        </p:sp>
      </p:grpSp>
      <p:sp>
        <p:nvSpPr>
          <p:cNvPr id="4" name="文本框 3">
            <a:extLst>
              <a:ext uri="{FF2B5EF4-FFF2-40B4-BE49-F238E27FC236}">
                <a16:creationId xmlns:a16="http://schemas.microsoft.com/office/drawing/2014/main" id="{8E29DC08-647A-1A97-5F61-6FCAAD3DC7AF}"/>
              </a:ext>
            </a:extLst>
          </p:cNvPr>
          <p:cNvSpPr txBox="1"/>
          <p:nvPr/>
        </p:nvSpPr>
        <p:spPr>
          <a:xfrm>
            <a:off x="680034" y="3865492"/>
            <a:ext cx="5384284" cy="128971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已经在华为</a:t>
            </a:r>
            <a:r>
              <a:rPr lang="en-US" altLang="zh-CN" dirty="0" err="1"/>
              <a:t>openEuler</a:t>
            </a:r>
            <a:r>
              <a:rPr lang="zh-CN" altLang="en-US" dirty="0"/>
              <a:t>社区开源</a:t>
            </a:r>
          </a:p>
          <a:p>
            <a:pPr marL="285750" indent="-285750">
              <a:lnSpc>
                <a:spcPct val="150000"/>
              </a:lnSpc>
              <a:buFont typeface="Wingdings" panose="05000000000000000000" pitchFamily="2" charset="2"/>
              <a:buChar char="Ø"/>
            </a:pPr>
            <a:r>
              <a:rPr lang="zh-CN" altLang="en-US" dirty="0"/>
              <a:t>开源地址：</a:t>
            </a:r>
            <a:r>
              <a:rPr lang="en-US" altLang="zh-CN" dirty="0">
                <a:hlinkClick r:id="rId3"/>
              </a:rPr>
              <a:t>https://gitee.com/openeuler/rust_shyper</a:t>
            </a:r>
            <a:r>
              <a:rPr lang="en-US" altLang="zh-CN" dirty="0"/>
              <a:t> </a:t>
            </a:r>
          </a:p>
          <a:p>
            <a:pPr marL="285750" indent="-285750">
              <a:lnSpc>
                <a:spcPct val="150000"/>
              </a:lnSpc>
              <a:buFont typeface="Wingdings" panose="05000000000000000000" pitchFamily="2" charset="2"/>
              <a:buChar char="Ø"/>
            </a:pPr>
            <a:r>
              <a:rPr lang="zh-CN" altLang="en-US" dirty="0"/>
              <a:t>网页直达二维码：</a:t>
            </a:r>
          </a:p>
        </p:txBody>
      </p:sp>
      <p:pic>
        <p:nvPicPr>
          <p:cNvPr id="5" name="图片 4" descr="图形用户界面, 文本, 应用程序&#10;&#10;描述已自动生成">
            <a:extLst>
              <a:ext uri="{FF2B5EF4-FFF2-40B4-BE49-F238E27FC236}">
                <a16:creationId xmlns:a16="http://schemas.microsoft.com/office/drawing/2014/main" id="{A8E6F950-F67B-E9C7-F0BE-D970850E8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7320" y="3865492"/>
            <a:ext cx="5212931" cy="2690633"/>
          </a:xfrm>
          <a:prstGeom prst="rect">
            <a:avLst/>
          </a:prstGeom>
        </p:spPr>
      </p:pic>
      <p:pic>
        <p:nvPicPr>
          <p:cNvPr id="6" name="Picture 5">
            <a:extLst>
              <a:ext uri="{FF2B5EF4-FFF2-40B4-BE49-F238E27FC236}">
                <a16:creationId xmlns:a16="http://schemas.microsoft.com/office/drawing/2014/main" id="{AF5B9702-5F8F-74F0-2E34-974787E0F3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8880" y="4810833"/>
            <a:ext cx="1791400" cy="179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559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D014B06A-C7B2-4879-AC53-C820108F871B}"/>
              </a:ext>
            </a:extLst>
          </p:cNvPr>
          <p:cNvSpPr>
            <a:spLocks noGrp="1"/>
          </p:cNvSpPr>
          <p:nvPr>
            <p:ph type="body" sz="quarter" idx="14"/>
          </p:nvPr>
        </p:nvSpPr>
        <p:spPr>
          <a:xfrm>
            <a:off x="859561" y="2459035"/>
            <a:ext cx="5662246" cy="559312"/>
          </a:xfrm>
        </p:spPr>
        <p:txBody>
          <a:bodyPr>
            <a:normAutofit lnSpcReduction="10000"/>
          </a:bodyPr>
          <a:lstStyle/>
          <a:p>
            <a:r>
              <a:rPr lang="en-US" altLang="zh-CN" dirty="0"/>
              <a:t>THANKS</a:t>
            </a:r>
            <a:endParaRPr lang="zh-CN" altLang="en-US" dirty="0"/>
          </a:p>
          <a:p>
            <a:endParaRPr lang="zh-CN" altLang="en-US" dirty="0"/>
          </a:p>
        </p:txBody>
      </p:sp>
      <p:sp>
        <p:nvSpPr>
          <p:cNvPr id="13" name="文本占位符 12">
            <a:extLst>
              <a:ext uri="{FF2B5EF4-FFF2-40B4-BE49-F238E27FC236}">
                <a16:creationId xmlns:a16="http://schemas.microsoft.com/office/drawing/2014/main" id="{DF96F9A6-4D03-44D8-B518-BF20072C6998}"/>
              </a:ext>
            </a:extLst>
          </p:cNvPr>
          <p:cNvSpPr>
            <a:spLocks noGrp="1"/>
          </p:cNvSpPr>
          <p:nvPr>
            <p:ph type="body" sz="quarter" idx="16"/>
          </p:nvPr>
        </p:nvSpPr>
        <p:spPr>
          <a:xfrm>
            <a:off x="751661" y="4083335"/>
            <a:ext cx="5662246" cy="1651038"/>
          </a:xfrm>
        </p:spPr>
        <p:txBody>
          <a:bodyPr>
            <a:normAutofit/>
          </a:bodyPr>
          <a:lstStyle/>
          <a:p>
            <a:r>
              <a:rPr lang="zh-CN" altLang="en-US" sz="1600" dirty="0"/>
              <a:t>联系方式：</a:t>
            </a:r>
            <a:endParaRPr lang="en-US" altLang="zh-CN" sz="1600" dirty="0"/>
          </a:p>
          <a:p>
            <a:r>
              <a:rPr lang="en-US" altLang="zh-CN" sz="1600" dirty="0">
                <a:hlinkClick r:id="rId4"/>
              </a:rPr>
              <a:t>wanglei@buaa.edu.cn</a:t>
            </a:r>
            <a:r>
              <a:rPr lang="en-US" altLang="zh-CN" sz="1600" dirty="0"/>
              <a:t> </a:t>
            </a:r>
            <a:r>
              <a:rPr lang="zh-CN" altLang="en-US" sz="1600" dirty="0"/>
              <a:t>（王雷教授）</a:t>
            </a:r>
            <a:endParaRPr lang="en-US" altLang="zh-CN" sz="1600" dirty="0"/>
          </a:p>
          <a:p>
            <a:r>
              <a:rPr lang="en-US" altLang="zh-CN" sz="1600" dirty="0">
                <a:hlinkClick r:id="rId5"/>
              </a:rPr>
              <a:t>hky1999@buaa.edu.cn</a:t>
            </a:r>
            <a:r>
              <a:rPr lang="zh-CN" altLang="en-US" sz="1600" dirty="0"/>
              <a:t>（胡柯洋）</a:t>
            </a:r>
            <a:endParaRPr lang="en-US" altLang="zh-CN" sz="1600" dirty="0"/>
          </a:p>
          <a:p>
            <a:r>
              <a:rPr lang="en-US" altLang="zh-CN" sz="1600" dirty="0">
                <a:hlinkClick r:id="rId5"/>
              </a:rPr>
              <a:t>moce4917@buaa.edu.cn</a:t>
            </a:r>
            <a:r>
              <a:rPr lang="zh-CN" altLang="en-US" sz="1600" dirty="0"/>
              <a:t>（莫策）</a:t>
            </a:r>
            <a:endParaRPr lang="en-US" altLang="zh-CN" sz="1600" dirty="0"/>
          </a:p>
          <a:p>
            <a:endParaRPr lang="zh-CN" altLang="en-US" dirty="0"/>
          </a:p>
        </p:txBody>
      </p:sp>
    </p:spTree>
    <p:extLst>
      <p:ext uri="{BB962C8B-B14F-4D97-AF65-F5344CB8AC3E}">
        <p14:creationId xmlns:p14="http://schemas.microsoft.com/office/powerpoint/2010/main" val="4113006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49F7EA-1209-47EF-AE0F-A8FACEB385DD}"/>
              </a:ext>
            </a:extLst>
          </p:cNvPr>
          <p:cNvSpPr>
            <a:spLocks noGrp="1"/>
          </p:cNvSpPr>
          <p:nvPr>
            <p:ph type="body" sz="quarter" idx="10"/>
          </p:nvPr>
        </p:nvSpPr>
        <p:spPr/>
        <p:txBody>
          <a:bodyPr>
            <a:normAutofit lnSpcReduction="10000"/>
          </a:bodyPr>
          <a:lstStyle/>
          <a:p>
            <a:r>
              <a:rPr lang="zh-CN" altLang="en-US" dirty="0"/>
              <a:t>研究背景与意义</a:t>
            </a:r>
          </a:p>
        </p:txBody>
      </p:sp>
      <p:sp>
        <p:nvSpPr>
          <p:cNvPr id="15" name="灯片编号占位符 14">
            <a:extLst>
              <a:ext uri="{FF2B5EF4-FFF2-40B4-BE49-F238E27FC236}">
                <a16:creationId xmlns:a16="http://schemas.microsoft.com/office/drawing/2014/main" id="{5A2A343F-426F-4BE2-AF2C-3CC00073BE75}"/>
              </a:ext>
            </a:extLst>
          </p:cNvPr>
          <p:cNvSpPr>
            <a:spLocks noGrp="1"/>
          </p:cNvSpPr>
          <p:nvPr>
            <p:ph type="sldNum" sz="quarter" idx="13"/>
          </p:nvPr>
        </p:nvSpPr>
        <p:spPr/>
        <p:txBody>
          <a:bodyPr/>
          <a:lstStyle/>
          <a:p>
            <a:fld id="{E16B16C1-6D5E-46C9-B419-8AFAA0B89E27}" type="slidenum">
              <a:rPr lang="zh-CN" altLang="en-US" smtClean="0"/>
              <a:pPr/>
              <a:t>3</a:t>
            </a:fld>
            <a:endParaRPr lang="zh-CN" altLang="en-US" dirty="0"/>
          </a:p>
        </p:txBody>
      </p:sp>
      <p:sp>
        <p:nvSpPr>
          <p:cNvPr id="3" name="矩形 2">
            <a:extLst>
              <a:ext uri="{FF2B5EF4-FFF2-40B4-BE49-F238E27FC236}">
                <a16:creationId xmlns:a16="http://schemas.microsoft.com/office/drawing/2014/main" id="{909A6396-81ED-48BB-9112-A7147E10C80D}"/>
              </a:ext>
            </a:extLst>
          </p:cNvPr>
          <p:cNvSpPr/>
          <p:nvPr/>
        </p:nvSpPr>
        <p:spPr>
          <a:xfrm>
            <a:off x="659750" y="959445"/>
            <a:ext cx="3644963" cy="52762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4" name="矩形 3">
            <a:extLst>
              <a:ext uri="{FF2B5EF4-FFF2-40B4-BE49-F238E27FC236}">
                <a16:creationId xmlns:a16="http://schemas.microsoft.com/office/drawing/2014/main" id="{7F26F602-3C5F-40C4-9E52-DA5F767BC333}"/>
              </a:ext>
            </a:extLst>
          </p:cNvPr>
          <p:cNvSpPr/>
          <p:nvPr/>
        </p:nvSpPr>
        <p:spPr>
          <a:xfrm>
            <a:off x="4282364" y="952498"/>
            <a:ext cx="3644963" cy="52762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5" name="矩形 4">
            <a:extLst>
              <a:ext uri="{FF2B5EF4-FFF2-40B4-BE49-F238E27FC236}">
                <a16:creationId xmlns:a16="http://schemas.microsoft.com/office/drawing/2014/main" id="{05A9C52A-9443-46EA-8C89-5E908A14BCC9}"/>
              </a:ext>
            </a:extLst>
          </p:cNvPr>
          <p:cNvSpPr/>
          <p:nvPr/>
        </p:nvSpPr>
        <p:spPr>
          <a:xfrm>
            <a:off x="7942496" y="952500"/>
            <a:ext cx="3615800" cy="52762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13" name="文本框 12">
            <a:extLst>
              <a:ext uri="{FF2B5EF4-FFF2-40B4-BE49-F238E27FC236}">
                <a16:creationId xmlns:a16="http://schemas.microsoft.com/office/drawing/2014/main" id="{C06749CB-6D20-4394-9480-DC0382F06774}"/>
              </a:ext>
            </a:extLst>
          </p:cNvPr>
          <p:cNvSpPr txBox="1"/>
          <p:nvPr/>
        </p:nvSpPr>
        <p:spPr>
          <a:xfrm>
            <a:off x="8368354" y="3020609"/>
            <a:ext cx="2736862" cy="984885"/>
          </a:xfrm>
          <a:prstGeom prst="rect">
            <a:avLst/>
          </a:prstGeom>
          <a:noFill/>
        </p:spPr>
        <p:txBody>
          <a:bodyPr wrap="square" lIns="0" tIns="0" rIns="0" bIns="0" rtlCol="0">
            <a:spAutoFit/>
          </a:bodyPr>
          <a:lstStyle/>
          <a:p>
            <a:pPr algn="ctr"/>
            <a:r>
              <a:rPr lang="en-US" altLang="zh-CN" sz="3200" b="1" spc="300" dirty="0">
                <a:solidFill>
                  <a:schemeClr val="accent1"/>
                </a:solidFill>
                <a:latin typeface="+mj-ea"/>
                <a:ea typeface="+mj-ea"/>
              </a:rPr>
              <a:t>Hypervisor</a:t>
            </a:r>
            <a:r>
              <a:rPr lang="zh-CN" altLang="en-US" sz="3200" b="1" spc="300" dirty="0">
                <a:solidFill>
                  <a:schemeClr val="accent1"/>
                </a:solidFill>
                <a:latin typeface="+mj-ea"/>
                <a:ea typeface="+mj-ea"/>
              </a:rPr>
              <a:t>热更新</a:t>
            </a:r>
          </a:p>
        </p:txBody>
      </p:sp>
      <p:grpSp>
        <p:nvGrpSpPr>
          <p:cNvPr id="9" name="组合 8">
            <a:extLst>
              <a:ext uri="{FF2B5EF4-FFF2-40B4-BE49-F238E27FC236}">
                <a16:creationId xmlns:a16="http://schemas.microsoft.com/office/drawing/2014/main" id="{674D3E86-A763-526B-C031-EC266D4C283C}"/>
              </a:ext>
            </a:extLst>
          </p:cNvPr>
          <p:cNvGrpSpPr/>
          <p:nvPr/>
        </p:nvGrpSpPr>
        <p:grpSpPr>
          <a:xfrm>
            <a:off x="4357567" y="1617951"/>
            <a:ext cx="3124468" cy="4048931"/>
            <a:chOff x="563936" y="1651721"/>
            <a:chExt cx="3124468" cy="4048931"/>
          </a:xfrm>
        </p:grpSpPr>
        <p:sp>
          <p:nvSpPr>
            <p:cNvPr id="7" name="文本框 6">
              <a:extLst>
                <a:ext uri="{FF2B5EF4-FFF2-40B4-BE49-F238E27FC236}">
                  <a16:creationId xmlns:a16="http://schemas.microsoft.com/office/drawing/2014/main" id="{E613A83B-86B1-4744-8D89-A63F7A7CBF50}"/>
                </a:ext>
              </a:extLst>
            </p:cNvPr>
            <p:cNvSpPr txBox="1"/>
            <p:nvPr/>
          </p:nvSpPr>
          <p:spPr>
            <a:xfrm>
              <a:off x="836306" y="3282924"/>
              <a:ext cx="2852098" cy="492443"/>
            </a:xfrm>
            <a:prstGeom prst="rect">
              <a:avLst/>
            </a:prstGeom>
            <a:noFill/>
          </p:spPr>
          <p:txBody>
            <a:bodyPr wrap="square" lIns="0" tIns="0" rIns="0" bIns="0" rtlCol="0">
              <a:spAutoFit/>
            </a:bodyPr>
            <a:lstStyle/>
            <a:p>
              <a:pPr algn="ctr"/>
              <a:r>
                <a:rPr lang="en-US" altLang="zh-CN" sz="3200" b="1" spc="300" dirty="0">
                  <a:solidFill>
                    <a:schemeClr val="accent1"/>
                  </a:solidFill>
                  <a:latin typeface="+mn-ea"/>
                  <a:cs typeface="Times New Roman" panose="02020603050405020304" pitchFamily="18" charset="0"/>
                </a:rPr>
                <a:t>Rust</a:t>
              </a:r>
              <a:r>
                <a:rPr lang="zh-CN" altLang="en-US" sz="3200" b="1" spc="300" dirty="0">
                  <a:solidFill>
                    <a:schemeClr val="accent1"/>
                  </a:solidFill>
                  <a:latin typeface="+mn-ea"/>
                </a:rPr>
                <a:t>编程语言</a:t>
              </a:r>
            </a:p>
          </p:txBody>
        </p:sp>
        <p:sp>
          <p:nvSpPr>
            <p:cNvPr id="8" name="文本框 7">
              <a:extLst>
                <a:ext uri="{FF2B5EF4-FFF2-40B4-BE49-F238E27FC236}">
                  <a16:creationId xmlns:a16="http://schemas.microsoft.com/office/drawing/2014/main" id="{6953E1CA-1D0E-4194-B1CB-DCCD2366D0A4}"/>
                </a:ext>
              </a:extLst>
            </p:cNvPr>
            <p:cNvSpPr txBox="1"/>
            <p:nvPr/>
          </p:nvSpPr>
          <p:spPr>
            <a:xfrm>
              <a:off x="1024780" y="4139199"/>
              <a:ext cx="2653820" cy="1561453"/>
            </a:xfrm>
            <a:prstGeom prst="rect">
              <a:avLst/>
            </a:prstGeom>
            <a:noFill/>
          </p:spPr>
          <p:txBody>
            <a:bodyPr wrap="square" lIns="0" tIns="0" rIns="0" bIns="0" rtlCol="0">
              <a:spAutoFit/>
            </a:bodyPr>
            <a:lstStyle/>
            <a:p>
              <a:pPr marL="342900" indent="-342900" algn="just">
                <a:lnSpc>
                  <a:spcPct val="130000"/>
                </a:lnSpc>
                <a:buFont typeface="Wingdings" panose="05000000000000000000" pitchFamily="2" charset="2"/>
                <a:buChar char="Ø"/>
              </a:pPr>
              <a:r>
                <a:rPr lang="zh-CN" altLang="en-US" sz="2000" dirty="0">
                  <a:latin typeface="+mj-ea"/>
                  <a:ea typeface="+mj-ea"/>
                </a:rPr>
                <a:t>安全性：内存安全与线程安全</a:t>
              </a:r>
              <a:endParaRPr lang="en-US" altLang="zh-CN" sz="2000" dirty="0">
                <a:latin typeface="+mj-ea"/>
                <a:ea typeface="+mj-ea"/>
              </a:endParaRPr>
            </a:p>
            <a:p>
              <a:pPr marL="342900" indent="-342900" algn="just">
                <a:lnSpc>
                  <a:spcPct val="130000"/>
                </a:lnSpc>
                <a:buFont typeface="Wingdings" panose="05000000000000000000" pitchFamily="2" charset="2"/>
                <a:buChar char="Ø"/>
              </a:pPr>
              <a:r>
                <a:rPr lang="zh-CN" altLang="en-US" sz="2000" dirty="0">
                  <a:latin typeface="+mj-ea"/>
                  <a:ea typeface="+mj-ea"/>
                </a:rPr>
                <a:t>性能：零成本抽象</a:t>
              </a:r>
              <a:endParaRPr lang="en-US" altLang="zh-CN" sz="2000" dirty="0">
                <a:latin typeface="+mj-ea"/>
                <a:ea typeface="+mj-ea"/>
              </a:endParaRPr>
            </a:p>
            <a:p>
              <a:pPr marL="342900" indent="-342900" algn="just">
                <a:lnSpc>
                  <a:spcPct val="130000"/>
                </a:lnSpc>
                <a:buFont typeface="Wingdings" panose="05000000000000000000" pitchFamily="2" charset="2"/>
                <a:buChar char="Ø"/>
              </a:pPr>
              <a:r>
                <a:rPr lang="zh-CN" altLang="en-US" sz="2000" dirty="0">
                  <a:latin typeface="+mj-ea"/>
                  <a:ea typeface="+mj-ea"/>
                </a:rPr>
                <a:t>活跃的开源社区</a:t>
              </a:r>
            </a:p>
          </p:txBody>
        </p:sp>
        <p:pic>
          <p:nvPicPr>
            <p:cNvPr id="16" name="Content Placeholder 5">
              <a:extLst>
                <a:ext uri="{FF2B5EF4-FFF2-40B4-BE49-F238E27FC236}">
                  <a16:creationId xmlns:a16="http://schemas.microsoft.com/office/drawing/2014/main" id="{1B68F934-BECD-4851-A4B3-DF740B47C9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1253" b="12507"/>
            <a:stretch/>
          </p:blipFill>
          <p:spPr>
            <a:xfrm>
              <a:off x="563936" y="1651721"/>
              <a:ext cx="1662334" cy="1267372"/>
            </a:xfrm>
            <a:prstGeom prst="rect">
              <a:avLst/>
            </a:prstGeom>
          </p:spPr>
        </p:pic>
      </p:grpSp>
      <p:sp>
        <p:nvSpPr>
          <p:cNvPr id="18" name="文本框 17">
            <a:extLst>
              <a:ext uri="{FF2B5EF4-FFF2-40B4-BE49-F238E27FC236}">
                <a16:creationId xmlns:a16="http://schemas.microsoft.com/office/drawing/2014/main" id="{6A883232-C41B-C444-DC66-7343893ED89C}"/>
              </a:ext>
            </a:extLst>
          </p:cNvPr>
          <p:cNvSpPr txBox="1"/>
          <p:nvPr/>
        </p:nvSpPr>
        <p:spPr>
          <a:xfrm>
            <a:off x="8235261" y="4126696"/>
            <a:ext cx="2969463" cy="1161344"/>
          </a:xfrm>
          <a:prstGeom prst="rect">
            <a:avLst/>
          </a:prstGeom>
          <a:noFill/>
        </p:spPr>
        <p:txBody>
          <a:bodyPr wrap="square" lIns="0" tIns="0" rIns="0" bIns="0" rtlCol="0">
            <a:spAutoFit/>
          </a:bodyPr>
          <a:lstStyle/>
          <a:p>
            <a:pPr marL="342900" indent="-342900" algn="just">
              <a:lnSpc>
                <a:spcPct val="130000"/>
              </a:lnSpc>
              <a:buFont typeface="Wingdings" panose="05000000000000000000" pitchFamily="2" charset="2"/>
              <a:buChar char="Ø"/>
            </a:pPr>
            <a:r>
              <a:rPr lang="zh-CN" altLang="en-US" sz="2000" dirty="0">
                <a:latin typeface="+mj-ea"/>
                <a:ea typeface="+mj-ea"/>
              </a:rPr>
              <a:t>替换虚拟机监视器镜像</a:t>
            </a:r>
            <a:endParaRPr lang="en-US" altLang="zh-CN" sz="2000" dirty="0">
              <a:latin typeface="+mj-ea"/>
              <a:ea typeface="+mj-ea"/>
            </a:endParaRPr>
          </a:p>
          <a:p>
            <a:pPr marL="342900" indent="-342900" algn="just">
              <a:lnSpc>
                <a:spcPct val="130000"/>
              </a:lnSpc>
              <a:buFont typeface="Wingdings" panose="05000000000000000000" pitchFamily="2" charset="2"/>
              <a:buChar char="Ø"/>
            </a:pPr>
            <a:r>
              <a:rPr lang="zh-CN" altLang="en-US" sz="2000" dirty="0">
                <a:latin typeface="+mj-ea"/>
                <a:ea typeface="+mj-ea"/>
              </a:rPr>
              <a:t>保障虚拟机上任务的有效执行</a:t>
            </a:r>
          </a:p>
        </p:txBody>
      </p:sp>
      <p:grpSp>
        <p:nvGrpSpPr>
          <p:cNvPr id="11" name="组合 10">
            <a:extLst>
              <a:ext uri="{FF2B5EF4-FFF2-40B4-BE49-F238E27FC236}">
                <a16:creationId xmlns:a16="http://schemas.microsoft.com/office/drawing/2014/main" id="{7CA1A1B4-F3D4-DF09-8E8D-5CA22570C805}"/>
              </a:ext>
            </a:extLst>
          </p:cNvPr>
          <p:cNvGrpSpPr/>
          <p:nvPr/>
        </p:nvGrpSpPr>
        <p:grpSpPr>
          <a:xfrm>
            <a:off x="825901" y="1358483"/>
            <a:ext cx="3304307" cy="3977092"/>
            <a:chOff x="4466685" y="1310948"/>
            <a:chExt cx="3304307" cy="3977092"/>
          </a:xfrm>
        </p:grpSpPr>
        <p:sp>
          <p:nvSpPr>
            <p:cNvPr id="10" name="文本框 9">
              <a:extLst>
                <a:ext uri="{FF2B5EF4-FFF2-40B4-BE49-F238E27FC236}">
                  <a16:creationId xmlns:a16="http://schemas.microsoft.com/office/drawing/2014/main" id="{33C43E19-6C98-4B83-A798-3B86E9BD40CA}"/>
                </a:ext>
              </a:extLst>
            </p:cNvPr>
            <p:cNvSpPr txBox="1"/>
            <p:nvPr/>
          </p:nvSpPr>
          <p:spPr>
            <a:xfrm>
              <a:off x="4714954" y="3254599"/>
              <a:ext cx="2771172" cy="492443"/>
            </a:xfrm>
            <a:prstGeom prst="rect">
              <a:avLst/>
            </a:prstGeom>
            <a:noFill/>
          </p:spPr>
          <p:txBody>
            <a:bodyPr wrap="square" lIns="0" tIns="0" rIns="0" bIns="0" rtlCol="0">
              <a:spAutoFit/>
            </a:bodyPr>
            <a:lstStyle/>
            <a:p>
              <a:pPr algn="ctr"/>
              <a:r>
                <a:rPr lang="zh-CN" altLang="en-US" sz="3200" b="1" spc="300" dirty="0">
                  <a:solidFill>
                    <a:schemeClr val="accent1"/>
                  </a:solidFill>
                  <a:latin typeface="+mj-ea"/>
                  <a:ea typeface="+mj-ea"/>
                </a:rPr>
                <a:t>嵌入式虚拟化</a:t>
              </a:r>
            </a:p>
          </p:txBody>
        </p:sp>
        <p:sp>
          <p:nvSpPr>
            <p:cNvPr id="6" name="文本框 5">
              <a:extLst>
                <a:ext uri="{FF2B5EF4-FFF2-40B4-BE49-F238E27FC236}">
                  <a16:creationId xmlns:a16="http://schemas.microsoft.com/office/drawing/2014/main" id="{478D6B09-06C2-D3AB-4E47-D1DECC2F150B}"/>
                </a:ext>
              </a:extLst>
            </p:cNvPr>
            <p:cNvSpPr txBox="1"/>
            <p:nvPr/>
          </p:nvSpPr>
          <p:spPr>
            <a:xfrm>
              <a:off x="4773630" y="4126696"/>
              <a:ext cx="2653820" cy="1161344"/>
            </a:xfrm>
            <a:prstGeom prst="rect">
              <a:avLst/>
            </a:prstGeom>
            <a:noFill/>
          </p:spPr>
          <p:txBody>
            <a:bodyPr wrap="square" lIns="0" tIns="0" rIns="0" bIns="0" rtlCol="0">
              <a:spAutoFit/>
            </a:bodyPr>
            <a:lstStyle/>
            <a:p>
              <a:pPr marL="342900" indent="-342900" algn="just">
                <a:lnSpc>
                  <a:spcPct val="130000"/>
                </a:lnSpc>
                <a:buFont typeface="Wingdings" panose="05000000000000000000" pitchFamily="2" charset="2"/>
                <a:buChar char="Ø"/>
              </a:pPr>
              <a:r>
                <a:rPr lang="zh-CN" altLang="en-US" sz="2000" dirty="0">
                  <a:latin typeface="+mj-ea"/>
                  <a:ea typeface="+mj-ea"/>
                </a:rPr>
                <a:t>提高资源利用率</a:t>
              </a:r>
              <a:endParaRPr lang="en-US" altLang="zh-CN" sz="2000" dirty="0">
                <a:latin typeface="+mj-ea"/>
                <a:ea typeface="+mj-ea"/>
              </a:endParaRPr>
            </a:p>
            <a:p>
              <a:pPr marL="342900" indent="-342900" algn="just">
                <a:lnSpc>
                  <a:spcPct val="130000"/>
                </a:lnSpc>
                <a:buFont typeface="Wingdings" panose="05000000000000000000" pitchFamily="2" charset="2"/>
                <a:buChar char="Ø"/>
              </a:pPr>
              <a:r>
                <a:rPr lang="zh-CN" altLang="en-US" sz="2000" dirty="0">
                  <a:latin typeface="+mj-ea"/>
                  <a:ea typeface="+mj-ea"/>
                </a:rPr>
                <a:t>保障任务间的隔离性</a:t>
              </a:r>
              <a:endParaRPr lang="en-US" altLang="zh-CN" sz="2000" dirty="0">
                <a:latin typeface="+mj-ea"/>
                <a:ea typeface="+mj-ea"/>
              </a:endParaRPr>
            </a:p>
            <a:p>
              <a:pPr marL="342900" indent="-342900" algn="just">
                <a:lnSpc>
                  <a:spcPct val="130000"/>
                </a:lnSpc>
                <a:buFont typeface="Wingdings" panose="05000000000000000000" pitchFamily="2" charset="2"/>
                <a:buChar char="Ø"/>
              </a:pPr>
              <a:r>
                <a:rPr lang="zh-CN" altLang="en-US" sz="2000" dirty="0">
                  <a:latin typeface="+mj-ea"/>
                  <a:ea typeface="+mj-ea"/>
                </a:rPr>
                <a:t>实时虚拟化</a:t>
              </a:r>
            </a:p>
          </p:txBody>
        </p:sp>
        <p:pic>
          <p:nvPicPr>
            <p:cNvPr id="20" name="图片 19">
              <a:extLst>
                <a:ext uri="{FF2B5EF4-FFF2-40B4-BE49-F238E27FC236}">
                  <a16:creationId xmlns:a16="http://schemas.microsoft.com/office/drawing/2014/main" id="{B7839B7D-394C-3CC8-2FFD-2FE297AF3C88}"/>
                </a:ext>
              </a:extLst>
            </p:cNvPr>
            <p:cNvPicPr>
              <a:picLocks noChangeAspect="1"/>
            </p:cNvPicPr>
            <p:nvPr/>
          </p:nvPicPr>
          <p:blipFill>
            <a:blip r:embed="rId5"/>
            <a:stretch>
              <a:fillRect/>
            </a:stretch>
          </p:blipFill>
          <p:spPr>
            <a:xfrm>
              <a:off x="4466685" y="1310948"/>
              <a:ext cx="3304307" cy="1760535"/>
            </a:xfrm>
            <a:prstGeom prst="rect">
              <a:avLst/>
            </a:prstGeom>
          </p:spPr>
        </p:pic>
      </p:grpSp>
      <p:pic>
        <p:nvPicPr>
          <p:cNvPr id="22" name="图片 21">
            <a:extLst>
              <a:ext uri="{FF2B5EF4-FFF2-40B4-BE49-F238E27FC236}">
                <a16:creationId xmlns:a16="http://schemas.microsoft.com/office/drawing/2014/main" id="{80907716-C029-A36F-5884-027468AB3B3C}"/>
              </a:ext>
            </a:extLst>
          </p:cNvPr>
          <p:cNvPicPr>
            <a:picLocks noChangeAspect="1"/>
          </p:cNvPicPr>
          <p:nvPr/>
        </p:nvPicPr>
        <p:blipFill>
          <a:blip r:embed="rId6"/>
          <a:stretch>
            <a:fillRect/>
          </a:stretch>
        </p:blipFill>
        <p:spPr>
          <a:xfrm>
            <a:off x="7941321" y="1454175"/>
            <a:ext cx="3590929" cy="1312946"/>
          </a:xfrm>
          <a:prstGeom prst="rect">
            <a:avLst/>
          </a:prstGeom>
        </p:spPr>
      </p:pic>
      <p:sp>
        <p:nvSpPr>
          <p:cNvPr id="12" name="矩形 11">
            <a:extLst>
              <a:ext uri="{FF2B5EF4-FFF2-40B4-BE49-F238E27FC236}">
                <a16:creationId xmlns:a16="http://schemas.microsoft.com/office/drawing/2014/main" id="{3FC0E90A-DCAF-9C91-FA2A-DF23E16B018E}"/>
              </a:ext>
            </a:extLst>
          </p:cNvPr>
          <p:cNvSpPr/>
          <p:nvPr/>
        </p:nvSpPr>
        <p:spPr>
          <a:xfrm>
            <a:off x="659750" y="952500"/>
            <a:ext cx="3623181" cy="52762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1B8AFBC7-A33B-BCCE-1808-81EAD8C4AA1A}"/>
              </a:ext>
            </a:extLst>
          </p:cNvPr>
          <p:cNvSpPr/>
          <p:nvPr/>
        </p:nvSpPr>
        <p:spPr>
          <a:xfrm>
            <a:off x="4296358" y="952499"/>
            <a:ext cx="3623181" cy="52762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05CDC5C-2E01-2B46-E247-A9C69DC77720}"/>
              </a:ext>
            </a:extLst>
          </p:cNvPr>
          <p:cNvSpPr/>
          <p:nvPr/>
        </p:nvSpPr>
        <p:spPr>
          <a:xfrm>
            <a:off x="7935115" y="952498"/>
            <a:ext cx="3623181" cy="52762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6A1EE1C5-A842-7A55-A6C5-1C6582BF6D78}"/>
              </a:ext>
            </a:extLst>
          </p:cNvPr>
          <p:cNvPicPr>
            <a:picLocks noChangeAspect="1"/>
          </p:cNvPicPr>
          <p:nvPr/>
        </p:nvPicPr>
        <p:blipFill>
          <a:blip r:embed="rId7"/>
          <a:stretch>
            <a:fillRect/>
          </a:stretch>
        </p:blipFill>
        <p:spPr>
          <a:xfrm>
            <a:off x="5827680" y="1617951"/>
            <a:ext cx="1976267" cy="1317511"/>
          </a:xfrm>
          <a:prstGeom prst="rect">
            <a:avLst/>
          </a:prstGeom>
        </p:spPr>
      </p:pic>
    </p:spTree>
    <p:extLst>
      <p:ext uri="{BB962C8B-B14F-4D97-AF65-F5344CB8AC3E}">
        <p14:creationId xmlns:p14="http://schemas.microsoft.com/office/powerpoint/2010/main" val="123345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2"/>
                                        </p:tgtEl>
                                        <p:attrNameLst>
                                          <p:attrName>style.visibility</p:attrName>
                                        </p:attrNameLst>
                                      </p:cBhvr>
                                      <p:to>
                                        <p:strVal val="hidden"/>
                                      </p:to>
                                    </p:se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49F7EA-1209-47EF-AE0F-A8FACEB385DD}"/>
              </a:ext>
            </a:extLst>
          </p:cNvPr>
          <p:cNvSpPr>
            <a:spLocks noGrp="1"/>
          </p:cNvSpPr>
          <p:nvPr>
            <p:ph type="body" sz="quarter" idx="10"/>
          </p:nvPr>
        </p:nvSpPr>
        <p:spPr/>
        <p:txBody>
          <a:bodyPr>
            <a:normAutofit lnSpcReduction="10000"/>
          </a:bodyPr>
          <a:lstStyle/>
          <a:p>
            <a:r>
              <a:rPr lang="zh-CN" altLang="en-US" dirty="0"/>
              <a:t>常见虚拟化方案</a:t>
            </a:r>
          </a:p>
        </p:txBody>
      </p:sp>
      <p:sp>
        <p:nvSpPr>
          <p:cNvPr id="15" name="灯片编号占位符 14">
            <a:extLst>
              <a:ext uri="{FF2B5EF4-FFF2-40B4-BE49-F238E27FC236}">
                <a16:creationId xmlns:a16="http://schemas.microsoft.com/office/drawing/2014/main" id="{5A2A343F-426F-4BE2-AF2C-3CC00073BE75}"/>
              </a:ext>
            </a:extLst>
          </p:cNvPr>
          <p:cNvSpPr>
            <a:spLocks noGrp="1"/>
          </p:cNvSpPr>
          <p:nvPr>
            <p:ph type="sldNum" sz="quarter" idx="13"/>
          </p:nvPr>
        </p:nvSpPr>
        <p:spPr/>
        <p:txBody>
          <a:bodyPr/>
          <a:lstStyle/>
          <a:p>
            <a:fld id="{E16B16C1-6D5E-46C9-B419-8AFAA0B89E27}" type="slidenum">
              <a:rPr lang="zh-CN" altLang="en-US" smtClean="0"/>
              <a:pPr/>
              <a:t>4</a:t>
            </a:fld>
            <a:endParaRPr lang="zh-CN" altLang="en-US" dirty="0"/>
          </a:p>
        </p:txBody>
      </p:sp>
      <p:sp>
        <p:nvSpPr>
          <p:cNvPr id="10" name="文本框 9">
            <a:extLst>
              <a:ext uri="{FF2B5EF4-FFF2-40B4-BE49-F238E27FC236}">
                <a16:creationId xmlns:a16="http://schemas.microsoft.com/office/drawing/2014/main" id="{33C43E19-6C98-4B83-A798-3B86E9BD40CA}"/>
              </a:ext>
            </a:extLst>
          </p:cNvPr>
          <p:cNvSpPr txBox="1"/>
          <p:nvPr/>
        </p:nvSpPr>
        <p:spPr>
          <a:xfrm>
            <a:off x="3299717" y="1069159"/>
            <a:ext cx="3883515" cy="369332"/>
          </a:xfrm>
          <a:prstGeom prst="rect">
            <a:avLst/>
          </a:prstGeom>
          <a:noFill/>
        </p:spPr>
        <p:txBody>
          <a:bodyPr wrap="square" lIns="0" tIns="0" rIns="0" bIns="0" rtlCol="0">
            <a:spAutoFit/>
          </a:bodyPr>
          <a:lstStyle/>
          <a:p>
            <a:pPr algn="ctr"/>
            <a:r>
              <a:rPr lang="zh-CN" altLang="en-US" sz="2400" b="1" spc="300" dirty="0">
                <a:solidFill>
                  <a:schemeClr val="accent1"/>
                </a:solidFill>
                <a:latin typeface="+mj-ea"/>
                <a:ea typeface="+mj-ea"/>
              </a:rPr>
              <a:t>面向云服务的虚拟化方案</a:t>
            </a:r>
          </a:p>
        </p:txBody>
      </p:sp>
      <p:sp>
        <p:nvSpPr>
          <p:cNvPr id="6" name="文本框 5">
            <a:extLst>
              <a:ext uri="{FF2B5EF4-FFF2-40B4-BE49-F238E27FC236}">
                <a16:creationId xmlns:a16="http://schemas.microsoft.com/office/drawing/2014/main" id="{478D6B09-06C2-D3AB-4E47-D1DECC2F150B}"/>
              </a:ext>
            </a:extLst>
          </p:cNvPr>
          <p:cNvSpPr txBox="1"/>
          <p:nvPr/>
        </p:nvSpPr>
        <p:spPr>
          <a:xfrm>
            <a:off x="3299718" y="1636088"/>
            <a:ext cx="3726500" cy="3161891"/>
          </a:xfrm>
          <a:prstGeom prst="rect">
            <a:avLst/>
          </a:prstGeom>
          <a:noFill/>
        </p:spPr>
        <p:txBody>
          <a:bodyPr wrap="square" lIns="0" tIns="0" rIns="0" bIns="0" rtlCol="0">
            <a:spAutoFit/>
          </a:bodyPr>
          <a:lstStyle/>
          <a:p>
            <a:pPr marL="342900" indent="-342900" algn="just">
              <a:lnSpc>
                <a:spcPct val="130000"/>
              </a:lnSpc>
              <a:buFont typeface="Wingdings" panose="05000000000000000000" pitchFamily="2" charset="2"/>
              <a:buChar char="Ø"/>
            </a:pPr>
            <a:r>
              <a:rPr lang="en-US" altLang="zh-CN" sz="2000" dirty="0">
                <a:latin typeface="+mj-ea"/>
                <a:ea typeface="+mj-ea"/>
              </a:rPr>
              <a:t>KVM</a:t>
            </a:r>
            <a:r>
              <a:rPr lang="zh-CN" altLang="en-US" sz="2000" dirty="0">
                <a:latin typeface="+mj-ea"/>
                <a:ea typeface="+mj-ea"/>
              </a:rPr>
              <a:t>、</a:t>
            </a:r>
            <a:r>
              <a:rPr lang="en-US" altLang="zh-CN" sz="2000" dirty="0">
                <a:latin typeface="+mj-ea"/>
                <a:ea typeface="+mj-ea"/>
              </a:rPr>
              <a:t>Xen</a:t>
            </a:r>
            <a:r>
              <a:rPr lang="zh-CN" altLang="en-US" sz="2000" dirty="0">
                <a:latin typeface="+mj-ea"/>
                <a:ea typeface="+mj-ea"/>
              </a:rPr>
              <a:t>等</a:t>
            </a:r>
            <a:endParaRPr lang="en-US" altLang="zh-CN" sz="2000" dirty="0">
              <a:latin typeface="+mj-ea"/>
              <a:ea typeface="+mj-ea"/>
            </a:endParaRPr>
          </a:p>
          <a:p>
            <a:pPr marL="342900" indent="-342900" algn="just">
              <a:lnSpc>
                <a:spcPct val="130000"/>
              </a:lnSpc>
              <a:buFont typeface="Wingdings" panose="05000000000000000000" pitchFamily="2" charset="2"/>
              <a:buChar char="Ø"/>
            </a:pPr>
            <a:r>
              <a:rPr lang="zh-CN" altLang="en-US" sz="2000" dirty="0">
                <a:latin typeface="+mj-ea"/>
                <a:ea typeface="+mj-ea"/>
              </a:rPr>
              <a:t>提高资源利用率，在桌面、服务器和云计算领域取得巨大成功；提供虚拟机迁移、动态升级等热更新方案</a:t>
            </a:r>
            <a:endParaRPr lang="en-US" altLang="zh-CN" sz="2000" dirty="0">
              <a:latin typeface="+mj-ea"/>
              <a:ea typeface="+mj-ea"/>
            </a:endParaRPr>
          </a:p>
          <a:p>
            <a:pPr marL="342900" indent="-342900" algn="just">
              <a:lnSpc>
                <a:spcPct val="130000"/>
              </a:lnSpc>
              <a:buFont typeface="Wingdings" panose="05000000000000000000" pitchFamily="2" charset="2"/>
              <a:buChar char="Ø"/>
            </a:pPr>
            <a:r>
              <a:rPr lang="zh-CN" altLang="en-US" sz="2000" dirty="0">
                <a:solidFill>
                  <a:srgbClr val="FF0000"/>
                </a:solidFill>
                <a:latin typeface="+mj-ea"/>
                <a:ea typeface="+mj-ea"/>
              </a:rPr>
              <a:t>难以保障任务间的隔离性与实时性</a:t>
            </a:r>
            <a:endParaRPr lang="en-US" altLang="zh-CN" sz="2000" dirty="0">
              <a:solidFill>
                <a:srgbClr val="FF0000"/>
              </a:solidFill>
              <a:latin typeface="+mj-ea"/>
              <a:ea typeface="+mj-ea"/>
            </a:endParaRPr>
          </a:p>
          <a:p>
            <a:pPr marL="342900" indent="-342900" algn="just">
              <a:lnSpc>
                <a:spcPct val="130000"/>
              </a:lnSpc>
              <a:buFont typeface="Wingdings" panose="05000000000000000000" pitchFamily="2" charset="2"/>
              <a:buChar char="Ø"/>
            </a:pPr>
            <a:r>
              <a:rPr lang="zh-CN" altLang="en-US" sz="2000" dirty="0">
                <a:solidFill>
                  <a:srgbClr val="FF0000"/>
                </a:solidFill>
                <a:latin typeface="+mj-ea"/>
                <a:ea typeface="+mj-ea"/>
              </a:rPr>
              <a:t>使用传统</a:t>
            </a:r>
            <a:r>
              <a:rPr lang="en-US" altLang="zh-CN" sz="2000" dirty="0">
                <a:solidFill>
                  <a:srgbClr val="FF0000"/>
                </a:solidFill>
                <a:latin typeface="+mj-ea"/>
                <a:ea typeface="+mj-ea"/>
              </a:rPr>
              <a:t>C</a:t>
            </a:r>
            <a:r>
              <a:rPr lang="zh-CN" altLang="en-US" sz="2000" dirty="0">
                <a:solidFill>
                  <a:srgbClr val="FF0000"/>
                </a:solidFill>
                <a:latin typeface="+mj-ea"/>
                <a:ea typeface="+mj-ea"/>
              </a:rPr>
              <a:t>语言编程实现</a:t>
            </a:r>
          </a:p>
        </p:txBody>
      </p:sp>
      <p:pic>
        <p:nvPicPr>
          <p:cNvPr id="14" name="图片 13">
            <a:extLst>
              <a:ext uri="{FF2B5EF4-FFF2-40B4-BE49-F238E27FC236}">
                <a16:creationId xmlns:a16="http://schemas.microsoft.com/office/drawing/2014/main" id="{D28C38A7-E4E9-2ACB-C7B7-C64DA2515A09}"/>
              </a:ext>
            </a:extLst>
          </p:cNvPr>
          <p:cNvPicPr>
            <a:picLocks noChangeAspect="1"/>
          </p:cNvPicPr>
          <p:nvPr/>
        </p:nvPicPr>
        <p:blipFill>
          <a:blip r:embed="rId3"/>
          <a:stretch/>
        </p:blipFill>
        <p:spPr bwMode="auto">
          <a:xfrm>
            <a:off x="5596263" y="5438457"/>
            <a:ext cx="1429955" cy="733310"/>
          </a:xfrm>
          <a:prstGeom prst="rect">
            <a:avLst/>
          </a:prstGeom>
        </p:spPr>
      </p:pic>
      <p:sp>
        <p:nvSpPr>
          <p:cNvPr id="23" name="文本框 22">
            <a:extLst>
              <a:ext uri="{FF2B5EF4-FFF2-40B4-BE49-F238E27FC236}">
                <a16:creationId xmlns:a16="http://schemas.microsoft.com/office/drawing/2014/main" id="{0B52E57D-1A75-B210-3FE3-CBC2CE3B316E}"/>
              </a:ext>
            </a:extLst>
          </p:cNvPr>
          <p:cNvSpPr txBox="1"/>
          <p:nvPr/>
        </p:nvSpPr>
        <p:spPr>
          <a:xfrm>
            <a:off x="7613303" y="1033372"/>
            <a:ext cx="3453728" cy="369332"/>
          </a:xfrm>
          <a:prstGeom prst="rect">
            <a:avLst/>
          </a:prstGeom>
          <a:noFill/>
        </p:spPr>
        <p:txBody>
          <a:bodyPr wrap="square" lIns="0" tIns="0" rIns="0" bIns="0" rtlCol="0">
            <a:spAutoFit/>
          </a:bodyPr>
          <a:lstStyle/>
          <a:p>
            <a:r>
              <a:rPr lang="zh-CN" altLang="en-US" sz="2400" b="1" spc="300" dirty="0">
                <a:solidFill>
                  <a:schemeClr val="accent1"/>
                </a:solidFill>
                <a:latin typeface="+mj-ea"/>
                <a:ea typeface="+mj-ea"/>
              </a:rPr>
              <a:t>嵌入式虚拟化方案</a:t>
            </a:r>
          </a:p>
        </p:txBody>
      </p:sp>
      <p:sp>
        <p:nvSpPr>
          <p:cNvPr id="24" name="文本框 23">
            <a:extLst>
              <a:ext uri="{FF2B5EF4-FFF2-40B4-BE49-F238E27FC236}">
                <a16:creationId xmlns:a16="http://schemas.microsoft.com/office/drawing/2014/main" id="{975EC41B-D832-4A15-6BA0-BDC667C02F9C}"/>
              </a:ext>
            </a:extLst>
          </p:cNvPr>
          <p:cNvSpPr txBox="1"/>
          <p:nvPr/>
        </p:nvSpPr>
        <p:spPr>
          <a:xfrm>
            <a:off x="7613303" y="1600301"/>
            <a:ext cx="3453727" cy="2361672"/>
          </a:xfrm>
          <a:prstGeom prst="rect">
            <a:avLst/>
          </a:prstGeom>
          <a:noFill/>
        </p:spPr>
        <p:txBody>
          <a:bodyPr wrap="square" lIns="0" tIns="0" rIns="0" bIns="0" rtlCol="0">
            <a:spAutoFit/>
          </a:bodyPr>
          <a:lstStyle/>
          <a:p>
            <a:pPr marL="342900" indent="-342900" algn="just">
              <a:lnSpc>
                <a:spcPct val="130000"/>
              </a:lnSpc>
              <a:buFont typeface="Wingdings" panose="05000000000000000000" pitchFamily="2" charset="2"/>
              <a:buChar char="Ø"/>
            </a:pPr>
            <a:r>
              <a:rPr lang="en-US" altLang="zh-CN" sz="2000" b="0" dirty="0" err="1">
                <a:latin typeface="+mn-ea"/>
              </a:rPr>
              <a:t>Xvisor</a:t>
            </a:r>
            <a:r>
              <a:rPr lang="zh-CN" altLang="zh-CN" sz="2000" b="0" dirty="0"/>
              <a:t>、</a:t>
            </a:r>
            <a:r>
              <a:rPr lang="en-US" altLang="zh-CN" sz="2000" dirty="0">
                <a:latin typeface="+mj-ea"/>
                <a:ea typeface="+mj-ea"/>
              </a:rPr>
              <a:t>ACRN</a:t>
            </a:r>
            <a:r>
              <a:rPr lang="zh-CN" altLang="en-US" sz="2000" dirty="0">
                <a:latin typeface="+mj-ea"/>
                <a:ea typeface="+mj-ea"/>
              </a:rPr>
              <a:t>、</a:t>
            </a:r>
            <a:r>
              <a:rPr lang="en-US" altLang="zh-CN" sz="2000" dirty="0">
                <a:latin typeface="+mj-ea"/>
                <a:ea typeface="+mj-ea"/>
              </a:rPr>
              <a:t>Jailhouse</a:t>
            </a:r>
          </a:p>
          <a:p>
            <a:pPr marL="342900" indent="-342900" algn="just">
              <a:lnSpc>
                <a:spcPct val="130000"/>
              </a:lnSpc>
              <a:buFont typeface="Wingdings" panose="05000000000000000000" pitchFamily="2" charset="2"/>
              <a:buChar char="Ø"/>
            </a:pPr>
            <a:r>
              <a:rPr lang="zh-CN" altLang="en-US" sz="2000" dirty="0">
                <a:latin typeface="+mj-ea"/>
                <a:ea typeface="+mj-ea"/>
              </a:rPr>
              <a:t>采用</a:t>
            </a:r>
            <a:r>
              <a:rPr lang="en-US" altLang="zh-CN" sz="2000" dirty="0">
                <a:latin typeface="+mj-ea"/>
                <a:ea typeface="+mj-ea"/>
              </a:rPr>
              <a:t>Type I</a:t>
            </a:r>
            <a:r>
              <a:rPr lang="zh-CN" altLang="en-US" sz="2000" dirty="0">
                <a:latin typeface="+mj-ea"/>
                <a:ea typeface="+mj-ea"/>
              </a:rPr>
              <a:t>设计，能够保障任务间的隔离性与实时性</a:t>
            </a:r>
            <a:endParaRPr lang="en-US" altLang="zh-CN" sz="2000" dirty="0">
              <a:latin typeface="+mj-ea"/>
              <a:ea typeface="+mj-ea"/>
            </a:endParaRPr>
          </a:p>
          <a:p>
            <a:pPr marL="342900" indent="-342900" algn="just">
              <a:lnSpc>
                <a:spcPct val="130000"/>
              </a:lnSpc>
              <a:buFont typeface="Wingdings" panose="05000000000000000000" pitchFamily="2" charset="2"/>
              <a:buChar char="Ø"/>
            </a:pPr>
            <a:r>
              <a:rPr lang="zh-CN" altLang="en-US" sz="2000" dirty="0">
                <a:solidFill>
                  <a:srgbClr val="FF0000"/>
                </a:solidFill>
                <a:latin typeface="+mj-ea"/>
                <a:ea typeface="+mj-ea"/>
              </a:rPr>
              <a:t>缺少热更新技术的支持</a:t>
            </a:r>
            <a:endParaRPr lang="en-US" altLang="zh-CN" sz="2000" dirty="0">
              <a:solidFill>
                <a:srgbClr val="FF0000"/>
              </a:solidFill>
              <a:latin typeface="+mj-ea"/>
              <a:ea typeface="+mj-ea"/>
            </a:endParaRPr>
          </a:p>
          <a:p>
            <a:pPr marL="342900" indent="-342900" algn="just">
              <a:lnSpc>
                <a:spcPct val="130000"/>
              </a:lnSpc>
              <a:buFont typeface="Wingdings" panose="05000000000000000000" pitchFamily="2" charset="2"/>
              <a:buChar char="Ø"/>
            </a:pPr>
            <a:r>
              <a:rPr lang="zh-CN" altLang="en-US" sz="2000" dirty="0">
                <a:solidFill>
                  <a:srgbClr val="FF0000"/>
                </a:solidFill>
                <a:latin typeface="+mj-ea"/>
                <a:ea typeface="+mj-ea"/>
              </a:rPr>
              <a:t>使用传统</a:t>
            </a:r>
            <a:r>
              <a:rPr lang="en-US" altLang="zh-CN" sz="2000" dirty="0">
                <a:solidFill>
                  <a:srgbClr val="FF0000"/>
                </a:solidFill>
                <a:latin typeface="+mj-ea"/>
                <a:ea typeface="+mj-ea"/>
              </a:rPr>
              <a:t>C</a:t>
            </a:r>
            <a:r>
              <a:rPr lang="zh-CN" altLang="en-US" sz="2000" dirty="0">
                <a:solidFill>
                  <a:srgbClr val="FF0000"/>
                </a:solidFill>
                <a:latin typeface="+mj-ea"/>
                <a:ea typeface="+mj-ea"/>
              </a:rPr>
              <a:t>语言编程实现</a:t>
            </a:r>
            <a:endParaRPr lang="en-US" altLang="zh-CN" sz="2000" dirty="0">
              <a:solidFill>
                <a:srgbClr val="FF0000"/>
              </a:solidFill>
              <a:latin typeface="+mj-ea"/>
              <a:ea typeface="+mj-ea"/>
            </a:endParaRPr>
          </a:p>
          <a:p>
            <a:pPr marL="342900" indent="-342900" algn="just">
              <a:lnSpc>
                <a:spcPct val="130000"/>
              </a:lnSpc>
              <a:buFont typeface="Wingdings" panose="05000000000000000000" pitchFamily="2" charset="2"/>
              <a:buChar char="Ø"/>
            </a:pPr>
            <a:endParaRPr lang="zh-CN" altLang="en-US" sz="2000" dirty="0">
              <a:solidFill>
                <a:srgbClr val="FF0000"/>
              </a:solidFill>
              <a:latin typeface="+mj-ea"/>
              <a:ea typeface="+mj-ea"/>
            </a:endParaRPr>
          </a:p>
        </p:txBody>
      </p:sp>
      <p:pic>
        <p:nvPicPr>
          <p:cNvPr id="26" name="图片 25">
            <a:extLst>
              <a:ext uri="{FF2B5EF4-FFF2-40B4-BE49-F238E27FC236}">
                <a16:creationId xmlns:a16="http://schemas.microsoft.com/office/drawing/2014/main" id="{C8432F88-CAC8-8FA1-FBD4-1D494FCB94EF}"/>
              </a:ext>
            </a:extLst>
          </p:cNvPr>
          <p:cNvPicPr>
            <a:picLocks noChangeAspect="1"/>
          </p:cNvPicPr>
          <p:nvPr/>
        </p:nvPicPr>
        <p:blipFill>
          <a:blip r:embed="rId4"/>
          <a:stretch/>
        </p:blipFill>
        <p:spPr bwMode="auto">
          <a:xfrm>
            <a:off x="7834835" y="4985538"/>
            <a:ext cx="1686270" cy="458922"/>
          </a:xfrm>
          <a:prstGeom prst="rect">
            <a:avLst/>
          </a:prstGeom>
        </p:spPr>
      </p:pic>
      <p:sp>
        <p:nvSpPr>
          <p:cNvPr id="3" name="矩形 2">
            <a:extLst>
              <a:ext uri="{FF2B5EF4-FFF2-40B4-BE49-F238E27FC236}">
                <a16:creationId xmlns:a16="http://schemas.microsoft.com/office/drawing/2014/main" id="{7ED35F03-CB46-6A68-F6A8-C81EA197B567}"/>
              </a:ext>
            </a:extLst>
          </p:cNvPr>
          <p:cNvSpPr/>
          <p:nvPr/>
        </p:nvSpPr>
        <p:spPr>
          <a:xfrm>
            <a:off x="3207261" y="936334"/>
            <a:ext cx="4052087" cy="53930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D767C94-C713-B84D-3252-A38261D6CD51}"/>
              </a:ext>
            </a:extLst>
          </p:cNvPr>
          <p:cNvSpPr/>
          <p:nvPr/>
        </p:nvSpPr>
        <p:spPr>
          <a:xfrm>
            <a:off x="7456288" y="936334"/>
            <a:ext cx="4052087" cy="53930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12">
            <a:extLst>
              <a:ext uri="{FF2B5EF4-FFF2-40B4-BE49-F238E27FC236}">
                <a16:creationId xmlns:a16="http://schemas.microsoft.com/office/drawing/2014/main" id="{642442FA-3A11-D769-3920-0A396E51D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5060" y="4892263"/>
            <a:ext cx="1279360" cy="127936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31C06ACF-3DC6-2E45-E6E1-C0E0ED5712AC}"/>
              </a:ext>
            </a:extLst>
          </p:cNvPr>
          <p:cNvPicPr>
            <a:picLocks noChangeAspect="1"/>
          </p:cNvPicPr>
          <p:nvPr/>
        </p:nvPicPr>
        <p:blipFill>
          <a:blip r:embed="rId6"/>
          <a:stretch>
            <a:fillRect/>
          </a:stretch>
        </p:blipFill>
        <p:spPr>
          <a:xfrm>
            <a:off x="3538661" y="5438457"/>
            <a:ext cx="1982739" cy="824765"/>
          </a:xfrm>
          <a:prstGeom prst="rect">
            <a:avLst/>
          </a:prstGeom>
        </p:spPr>
      </p:pic>
      <p:pic>
        <p:nvPicPr>
          <p:cNvPr id="1026" name="Picture 2" descr="VMware Workstation Pro Reviews 2023: Details, Pricing, &amp; Features | G2">
            <a:extLst>
              <a:ext uri="{FF2B5EF4-FFF2-40B4-BE49-F238E27FC236}">
                <a16:creationId xmlns:a16="http://schemas.microsoft.com/office/drawing/2014/main" id="{30B81730-0DED-1420-1EFF-704DBBE33C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126" y="1727495"/>
            <a:ext cx="2392247" cy="1255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board shortcuts in VirtualBox - HardwarEsfera">
            <a:extLst>
              <a:ext uri="{FF2B5EF4-FFF2-40B4-BE49-F238E27FC236}">
                <a16:creationId xmlns:a16="http://schemas.microsoft.com/office/drawing/2014/main" id="{E874FF5E-4B89-05E6-74C1-74282A574DA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737" t="13653" r="11525" b="15068"/>
          <a:stretch/>
        </p:blipFill>
        <p:spPr bwMode="auto">
          <a:xfrm>
            <a:off x="116881" y="3753460"/>
            <a:ext cx="2905543" cy="142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05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34961D1-D119-487F-81C2-67275B90E423}"/>
              </a:ext>
            </a:extLst>
          </p:cNvPr>
          <p:cNvSpPr>
            <a:spLocks noGrp="1"/>
          </p:cNvSpPr>
          <p:nvPr>
            <p:ph type="body" sz="quarter" idx="10"/>
          </p:nvPr>
        </p:nvSpPr>
        <p:spPr/>
        <p:txBody>
          <a:bodyPr>
            <a:normAutofit lnSpcReduction="10000"/>
          </a:bodyPr>
          <a:lstStyle/>
          <a:p>
            <a:r>
              <a:rPr lang="zh-CN" altLang="en-US" dirty="0"/>
              <a:t>目标</a:t>
            </a:r>
          </a:p>
        </p:txBody>
      </p:sp>
      <p:sp>
        <p:nvSpPr>
          <p:cNvPr id="3" name="灯片编号占位符 2">
            <a:extLst>
              <a:ext uri="{FF2B5EF4-FFF2-40B4-BE49-F238E27FC236}">
                <a16:creationId xmlns:a16="http://schemas.microsoft.com/office/drawing/2014/main" id="{618C536A-2099-487F-8D53-BDA90D79824D}"/>
              </a:ext>
            </a:extLst>
          </p:cNvPr>
          <p:cNvSpPr>
            <a:spLocks noGrp="1"/>
          </p:cNvSpPr>
          <p:nvPr>
            <p:ph type="sldNum" sz="quarter" idx="13"/>
          </p:nvPr>
        </p:nvSpPr>
        <p:spPr/>
        <p:txBody>
          <a:bodyPr/>
          <a:lstStyle/>
          <a:p>
            <a:fld id="{E16B16C1-6D5E-46C9-B419-8AFAA0B89E27}" type="slidenum">
              <a:rPr lang="zh-CN" altLang="en-US" smtClean="0"/>
              <a:pPr/>
              <a:t>5</a:t>
            </a:fld>
            <a:endParaRPr lang="zh-CN" altLang="en-US" dirty="0"/>
          </a:p>
        </p:txBody>
      </p:sp>
      <p:grpSp>
        <p:nvGrpSpPr>
          <p:cNvPr id="32" name="组合 31">
            <a:extLst>
              <a:ext uri="{FF2B5EF4-FFF2-40B4-BE49-F238E27FC236}">
                <a16:creationId xmlns:a16="http://schemas.microsoft.com/office/drawing/2014/main" id="{655F752E-5E7E-4AF2-85F8-80215021EDAA}"/>
              </a:ext>
            </a:extLst>
          </p:cNvPr>
          <p:cNvGrpSpPr/>
          <p:nvPr/>
        </p:nvGrpSpPr>
        <p:grpSpPr>
          <a:xfrm>
            <a:off x="655314" y="974639"/>
            <a:ext cx="10832513" cy="1900666"/>
            <a:chOff x="431406" y="1097280"/>
            <a:chExt cx="10832513" cy="1900666"/>
          </a:xfrm>
        </p:grpSpPr>
        <p:sp>
          <p:nvSpPr>
            <p:cNvPr id="17" name="平行四边形 16">
              <a:extLst>
                <a:ext uri="{FF2B5EF4-FFF2-40B4-BE49-F238E27FC236}">
                  <a16:creationId xmlns:a16="http://schemas.microsoft.com/office/drawing/2014/main" id="{8C44F4E5-A17C-49E8-8213-B2565FB31BCB}"/>
                </a:ext>
              </a:extLst>
            </p:cNvPr>
            <p:cNvSpPr/>
            <p:nvPr/>
          </p:nvSpPr>
          <p:spPr>
            <a:xfrm>
              <a:off x="462123" y="1097280"/>
              <a:ext cx="158092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研究目标</a:t>
              </a:r>
            </a:p>
          </p:txBody>
        </p:sp>
        <p:sp>
          <p:nvSpPr>
            <p:cNvPr id="19" name="文本框 18">
              <a:extLst>
                <a:ext uri="{FF2B5EF4-FFF2-40B4-BE49-F238E27FC236}">
                  <a16:creationId xmlns:a16="http://schemas.microsoft.com/office/drawing/2014/main" id="{B0EE67DF-79E1-4B76-BA47-F0CEA9B9FE18}"/>
                </a:ext>
              </a:extLst>
            </p:cNvPr>
            <p:cNvSpPr txBox="1"/>
            <p:nvPr/>
          </p:nvSpPr>
          <p:spPr>
            <a:xfrm>
              <a:off x="431406" y="1592625"/>
              <a:ext cx="10832513" cy="1405321"/>
            </a:xfrm>
            <a:prstGeom prst="rect">
              <a:avLst/>
            </a:prstGeom>
            <a:noFill/>
            <a:ln>
              <a:noFill/>
            </a:ln>
          </p:spPr>
          <p:txBody>
            <a:bodyPr wrap="square" lIns="0" tIns="0" rIns="0" bIns="0" rtlCol="0">
              <a:spAutoFit/>
            </a:bodyPr>
            <a:lstStyle/>
            <a:p>
              <a:pPr algn="just">
                <a:lnSpc>
                  <a:spcPct val="130000"/>
                </a:lnSpc>
              </a:pPr>
              <a:r>
                <a:rPr lang="zh-CN" altLang="en-US" dirty="0">
                  <a:latin typeface="+mj-ea"/>
                  <a:ea typeface="+mj-ea"/>
                </a:rPr>
                <a:t>利用高级程序语言</a:t>
              </a:r>
              <a:r>
                <a:rPr lang="en-US" altLang="zh-CN" dirty="0">
                  <a:latin typeface="+mj-ea"/>
                  <a:ea typeface="+mj-ea"/>
                </a:rPr>
                <a:t>Rust</a:t>
              </a:r>
              <a:r>
                <a:rPr lang="zh-CN" altLang="en-US" dirty="0">
                  <a:latin typeface="+mj-ea"/>
                  <a:ea typeface="+mj-ea"/>
                </a:rPr>
                <a:t>设计实现了一个面向嵌入式场景的</a:t>
              </a:r>
              <a:r>
                <a:rPr lang="en-US" altLang="zh-CN" dirty="0">
                  <a:latin typeface="+mj-ea"/>
                  <a:ea typeface="+mj-ea"/>
                </a:rPr>
                <a:t>Type I</a:t>
              </a:r>
              <a:r>
                <a:rPr lang="zh-CN" altLang="en-US" dirty="0">
                  <a:latin typeface="+mj-ea"/>
                  <a:ea typeface="+mj-ea"/>
                </a:rPr>
                <a:t>虚拟机监视器“</a:t>
              </a:r>
              <a:r>
                <a:rPr lang="en-US" altLang="zh-CN" dirty="0">
                  <a:latin typeface="+mj-ea"/>
                  <a:ea typeface="+mj-ea"/>
                </a:rPr>
                <a:t>Rust-</a:t>
              </a:r>
              <a:r>
                <a:rPr lang="en-US" altLang="zh-CN" dirty="0" err="1">
                  <a:latin typeface="+mj-ea"/>
                  <a:ea typeface="+mj-ea"/>
                </a:rPr>
                <a:t>Shyper</a:t>
              </a:r>
              <a:r>
                <a:rPr lang="en-US" altLang="zh-CN" dirty="0">
                  <a:latin typeface="+mj-ea"/>
                  <a:ea typeface="+mj-ea"/>
                </a:rPr>
                <a:t>”</a:t>
              </a:r>
              <a:r>
                <a:rPr lang="zh-CN" altLang="en-US" dirty="0">
                  <a:latin typeface="+mj-ea"/>
                  <a:ea typeface="+mj-ea"/>
                </a:rPr>
                <a:t>。</a:t>
              </a:r>
              <a:endParaRPr lang="en-US" altLang="zh-CN" dirty="0">
                <a:latin typeface="+mj-ea"/>
                <a:ea typeface="+mj-ea"/>
              </a:endParaRPr>
            </a:p>
            <a:p>
              <a:pPr algn="just">
                <a:lnSpc>
                  <a:spcPct val="130000"/>
                </a:lnSpc>
              </a:pPr>
              <a:endParaRPr lang="en-US" altLang="zh-CN" dirty="0">
                <a:latin typeface="+mj-ea"/>
                <a:ea typeface="+mj-ea"/>
              </a:endParaRPr>
            </a:p>
            <a:p>
              <a:pPr algn="just">
                <a:lnSpc>
                  <a:spcPct val="130000"/>
                </a:lnSpc>
              </a:pPr>
              <a:r>
                <a:rPr lang="zh-CN" altLang="en-US" dirty="0">
                  <a:latin typeface="+mj-ea"/>
                  <a:ea typeface="+mj-ea"/>
                </a:rPr>
                <a:t>目标：充分利用</a:t>
              </a:r>
              <a:r>
                <a:rPr lang="en-US" altLang="zh-CN" dirty="0">
                  <a:latin typeface="+mj-ea"/>
                  <a:ea typeface="+mj-ea"/>
                </a:rPr>
                <a:t>Rust</a:t>
              </a:r>
              <a:r>
                <a:rPr lang="zh-CN" altLang="en-US" dirty="0">
                  <a:latin typeface="+mj-ea"/>
                  <a:ea typeface="+mj-ea"/>
                </a:rPr>
                <a:t>语言安全特性的同时，提供灵活便捷的虚拟化服务以及热更新机制，保障虚拟机的</a:t>
              </a:r>
              <a:r>
                <a:rPr lang="zh-CN" altLang="en-US" b="1" dirty="0">
                  <a:latin typeface="+mj-ea"/>
                  <a:ea typeface="+mj-ea"/>
                </a:rPr>
                <a:t>隔离性、实时性、可靠性</a:t>
              </a:r>
              <a:r>
                <a:rPr lang="zh-CN" altLang="en-US" dirty="0">
                  <a:latin typeface="+mj-ea"/>
                  <a:ea typeface="+mj-ea"/>
                </a:rPr>
                <a:t>等多种需求。</a:t>
              </a:r>
            </a:p>
          </p:txBody>
        </p:sp>
      </p:grpSp>
      <p:grpSp>
        <p:nvGrpSpPr>
          <p:cNvPr id="4" name="组合 3">
            <a:extLst>
              <a:ext uri="{FF2B5EF4-FFF2-40B4-BE49-F238E27FC236}">
                <a16:creationId xmlns:a16="http://schemas.microsoft.com/office/drawing/2014/main" id="{41967782-70F9-94D0-40F3-961F4FC85DB7}"/>
              </a:ext>
            </a:extLst>
          </p:cNvPr>
          <p:cNvGrpSpPr/>
          <p:nvPr/>
        </p:nvGrpSpPr>
        <p:grpSpPr>
          <a:xfrm>
            <a:off x="686031" y="3176276"/>
            <a:ext cx="10832513" cy="2523914"/>
            <a:chOff x="431406" y="1097280"/>
            <a:chExt cx="10832513" cy="2523914"/>
          </a:xfrm>
        </p:grpSpPr>
        <p:sp>
          <p:nvSpPr>
            <p:cNvPr id="5" name="平行四边形 4">
              <a:extLst>
                <a:ext uri="{FF2B5EF4-FFF2-40B4-BE49-F238E27FC236}">
                  <a16:creationId xmlns:a16="http://schemas.microsoft.com/office/drawing/2014/main" id="{863B46B0-A783-6023-56D4-E6BC054C8F17}"/>
                </a:ext>
              </a:extLst>
            </p:cNvPr>
            <p:cNvSpPr/>
            <p:nvPr/>
          </p:nvSpPr>
          <p:spPr>
            <a:xfrm>
              <a:off x="462123" y="1097280"/>
              <a:ext cx="158092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主要内容</a:t>
              </a:r>
            </a:p>
          </p:txBody>
        </p:sp>
        <p:sp>
          <p:nvSpPr>
            <p:cNvPr id="6" name="文本框 5">
              <a:extLst>
                <a:ext uri="{FF2B5EF4-FFF2-40B4-BE49-F238E27FC236}">
                  <a16:creationId xmlns:a16="http://schemas.microsoft.com/office/drawing/2014/main" id="{D6C3D8E6-C537-AD3B-C2ED-645982E668A9}"/>
                </a:ext>
              </a:extLst>
            </p:cNvPr>
            <p:cNvSpPr txBox="1"/>
            <p:nvPr/>
          </p:nvSpPr>
          <p:spPr>
            <a:xfrm>
              <a:off x="431406" y="1592625"/>
              <a:ext cx="10832513" cy="2028569"/>
            </a:xfrm>
            <a:prstGeom prst="rect">
              <a:avLst/>
            </a:prstGeom>
            <a:noFill/>
            <a:ln>
              <a:noFill/>
            </a:ln>
          </p:spPr>
          <p:txBody>
            <a:bodyPr wrap="square" lIns="0" tIns="0" rIns="0" bIns="0" rtlCol="0">
              <a:spAutoFit/>
            </a:bodyPr>
            <a:lstStyle/>
            <a:p>
              <a:pPr marL="342900" lvl="0" indent="-342900" algn="just">
                <a:lnSpc>
                  <a:spcPct val="150000"/>
                </a:lnSpc>
                <a:buFont typeface="+mj-lt"/>
                <a:buAutoNum type="arabicPeriod"/>
              </a:pPr>
              <a:r>
                <a:rPr lang="en-US" altLang="zh-CN" sz="1800" b="1" kern="100" dirty="0">
                  <a:effectLst/>
                  <a:latin typeface="+mj-ea"/>
                  <a:ea typeface="+mj-ea"/>
                </a:rPr>
                <a:t>Rust</a:t>
              </a:r>
              <a:r>
                <a:rPr lang="zh-CN" altLang="zh-CN" sz="1800" b="1" kern="100" dirty="0">
                  <a:effectLst/>
                  <a:latin typeface="+mj-ea"/>
                  <a:ea typeface="+mj-ea"/>
                </a:rPr>
                <a:t>语言</a:t>
              </a:r>
              <a:r>
                <a:rPr lang="zh-CN" altLang="en-US" sz="1800" b="1" kern="100" dirty="0">
                  <a:effectLst/>
                  <a:latin typeface="+mj-ea"/>
                  <a:ea typeface="+mj-ea"/>
                </a:rPr>
                <a:t>的</a:t>
              </a:r>
              <a:r>
                <a:rPr lang="en-US" altLang="zh-CN" sz="1800" b="1" kern="100" dirty="0">
                  <a:effectLst/>
                  <a:latin typeface="+mj-ea"/>
                  <a:ea typeface="+mj-ea"/>
                </a:rPr>
                <a:t>Hypervisor</a:t>
              </a:r>
              <a:r>
                <a:rPr lang="zh-CN" altLang="zh-CN" sz="1800" kern="100" dirty="0">
                  <a:effectLst/>
                  <a:latin typeface="+mj-ea"/>
                  <a:ea typeface="+mj-ea"/>
                </a:rPr>
                <a:t>：</a:t>
              </a:r>
              <a:r>
                <a:rPr lang="zh-CN" altLang="en-US" sz="1800" kern="100" dirty="0">
                  <a:effectLst/>
                  <a:latin typeface="+mj-ea"/>
                  <a:ea typeface="+mj-ea"/>
                </a:rPr>
                <a:t>基于</a:t>
              </a:r>
              <a:r>
                <a:rPr lang="en-US" altLang="zh-CN" sz="1800" kern="100" dirty="0">
                  <a:effectLst/>
                  <a:latin typeface="+mj-ea"/>
                  <a:ea typeface="+mj-ea"/>
                </a:rPr>
                <a:t>ARMv8</a:t>
              </a:r>
              <a:r>
                <a:rPr lang="zh-CN" altLang="en-US" sz="1800" kern="100" dirty="0">
                  <a:effectLst/>
                  <a:latin typeface="+mj-ea"/>
                  <a:ea typeface="+mj-ea"/>
                </a:rPr>
                <a:t>体系结构，</a:t>
              </a:r>
              <a:r>
                <a:rPr lang="zh-CN" altLang="zh-CN" sz="1800" kern="100" dirty="0">
                  <a:effectLst/>
                  <a:latin typeface="+mj-ea"/>
                  <a:ea typeface="+mj-ea"/>
                </a:rPr>
                <a:t>使用</a:t>
              </a:r>
              <a:r>
                <a:rPr lang="en-US" altLang="zh-CN" sz="1800" kern="100" dirty="0">
                  <a:effectLst/>
                  <a:latin typeface="+mj-ea"/>
                  <a:ea typeface="+mj-ea"/>
                </a:rPr>
                <a:t>Rust</a:t>
              </a:r>
              <a:r>
                <a:rPr lang="zh-CN" altLang="zh-CN" sz="1800" kern="100" dirty="0">
                  <a:effectLst/>
                  <a:latin typeface="+mj-ea"/>
                  <a:ea typeface="+mj-ea"/>
                </a:rPr>
                <a:t>语言实现一个</a:t>
              </a:r>
              <a:r>
                <a:rPr lang="en-US" altLang="zh-CN" sz="1800" kern="100" dirty="0">
                  <a:effectLst/>
                  <a:latin typeface="+mj-ea"/>
                  <a:ea typeface="+mj-ea"/>
                </a:rPr>
                <a:t>Type I</a:t>
              </a:r>
              <a:r>
                <a:rPr lang="zh-CN" altLang="en-US" sz="1800" kern="100" dirty="0">
                  <a:effectLst/>
                  <a:latin typeface="+mj-ea"/>
                  <a:ea typeface="+mj-ea"/>
                </a:rPr>
                <a:t>型</a:t>
              </a:r>
              <a:r>
                <a:rPr lang="en-US" altLang="zh-CN" sz="1800" kern="100" dirty="0">
                  <a:effectLst/>
                  <a:latin typeface="+mj-ea"/>
                  <a:ea typeface="+mj-ea"/>
                </a:rPr>
                <a:t>Hypervisor</a:t>
              </a:r>
              <a:r>
                <a:rPr lang="zh-CN" altLang="en-US" sz="1800" kern="100" dirty="0">
                  <a:effectLst/>
                  <a:latin typeface="+mj-ea"/>
                  <a:ea typeface="+mj-ea"/>
                </a:rPr>
                <a:t>。</a:t>
              </a:r>
              <a:endParaRPr lang="zh-CN" altLang="zh-CN" sz="1800" kern="100" dirty="0">
                <a:effectLst/>
                <a:latin typeface="+mj-ea"/>
                <a:ea typeface="+mj-ea"/>
              </a:endParaRPr>
            </a:p>
            <a:p>
              <a:pPr marL="342900" lvl="0" indent="-342900" algn="just">
                <a:lnSpc>
                  <a:spcPct val="150000"/>
                </a:lnSpc>
                <a:buFont typeface="+mj-lt"/>
                <a:buAutoNum type="arabicPeriod"/>
              </a:pPr>
              <a:r>
                <a:rPr lang="zh-CN" altLang="en-US" sz="1800" b="1" kern="100" dirty="0">
                  <a:effectLst/>
                  <a:latin typeface="+mj-ea"/>
                  <a:ea typeface="+mj-ea"/>
                </a:rPr>
                <a:t>高资源利用率</a:t>
              </a:r>
              <a:r>
                <a:rPr lang="zh-CN" altLang="zh-CN" sz="1800" kern="100" dirty="0">
                  <a:effectLst/>
                  <a:latin typeface="+mj-ea"/>
                  <a:ea typeface="+mj-ea"/>
                </a:rPr>
                <a:t>：实现多种模拟设备和差异化的资源分配策略，保障隔离性的同时满足不同虚拟机的需求。</a:t>
              </a:r>
            </a:p>
            <a:p>
              <a:pPr marL="342900" lvl="0" indent="-342900" algn="just">
                <a:lnSpc>
                  <a:spcPct val="150000"/>
                </a:lnSpc>
                <a:buFont typeface="+mj-lt"/>
                <a:buAutoNum type="arabicPeriod"/>
              </a:pPr>
              <a:r>
                <a:rPr lang="zh-CN" altLang="zh-CN" sz="1800" b="1" kern="100" dirty="0">
                  <a:effectLst/>
                  <a:latin typeface="+mj-ea"/>
                  <a:ea typeface="+mj-ea"/>
                </a:rPr>
                <a:t>实时虚拟化技术</a:t>
              </a:r>
              <a:r>
                <a:rPr lang="zh-CN" altLang="zh-CN" sz="1800" kern="100" dirty="0">
                  <a:effectLst/>
                  <a:latin typeface="+mj-ea"/>
                  <a:ea typeface="+mj-ea"/>
                </a:rPr>
                <a:t>：为针对性的保障部分虚拟机的实时需求，实现资源直通以及实时虚拟化技术。</a:t>
              </a:r>
              <a:endParaRPr lang="en-US" altLang="zh-CN" sz="1800" kern="100" dirty="0">
                <a:effectLst/>
                <a:latin typeface="+mj-ea"/>
                <a:ea typeface="+mj-ea"/>
              </a:endParaRPr>
            </a:p>
            <a:p>
              <a:pPr marL="342900" lvl="0" indent="-342900" algn="just">
                <a:lnSpc>
                  <a:spcPct val="150000"/>
                </a:lnSpc>
                <a:buFont typeface="+mj-lt"/>
                <a:buAutoNum type="arabicPeriod"/>
              </a:pPr>
              <a:r>
                <a:rPr lang="zh-CN" altLang="zh-CN" sz="1800" b="1" kern="0" dirty="0">
                  <a:effectLst/>
                  <a:latin typeface="+mj-ea"/>
                  <a:ea typeface="+mj-ea"/>
                  <a:cs typeface="Times New Roman" panose="02020603050405020304" pitchFamily="18" charset="0"/>
                </a:rPr>
                <a:t>虚拟机监视器热更新技术</a:t>
              </a:r>
              <a:r>
                <a:rPr lang="zh-CN" altLang="zh-CN" sz="1800" kern="0" dirty="0">
                  <a:effectLst/>
                  <a:latin typeface="+mj-ea"/>
                  <a:ea typeface="+mj-ea"/>
                  <a:cs typeface="Times New Roman" panose="02020603050405020304" pitchFamily="18" charset="0"/>
                </a:rPr>
                <a:t>：为了保障虚拟化服务的可</a:t>
              </a:r>
              <a:r>
                <a:rPr lang="zh-CN" altLang="en-US" sz="1800" kern="0" dirty="0">
                  <a:effectLst/>
                  <a:latin typeface="+mj-ea"/>
                  <a:ea typeface="+mj-ea"/>
                  <a:cs typeface="Times New Roman" panose="02020603050405020304" pitchFamily="18" charset="0"/>
                </a:rPr>
                <a:t>靠</a:t>
              </a:r>
              <a:r>
                <a:rPr lang="zh-CN" altLang="zh-CN" sz="1800" kern="0" dirty="0">
                  <a:effectLst/>
                  <a:latin typeface="+mj-ea"/>
                  <a:ea typeface="+mj-ea"/>
                  <a:cs typeface="Times New Roman" panose="02020603050405020304" pitchFamily="18" charset="0"/>
                </a:rPr>
                <a:t>性，实现了虚拟机迁移和监视器动态升级两类监视器热更新机制，提供更高效的更新方式。</a:t>
              </a:r>
              <a:endParaRPr lang="zh-CN" altLang="en-US" dirty="0">
                <a:latin typeface="+mj-ea"/>
                <a:ea typeface="+mj-ea"/>
              </a:endParaRPr>
            </a:p>
          </p:txBody>
        </p:sp>
      </p:grpSp>
    </p:spTree>
    <p:extLst>
      <p:ext uri="{BB962C8B-B14F-4D97-AF65-F5344CB8AC3E}">
        <p14:creationId xmlns:p14="http://schemas.microsoft.com/office/powerpoint/2010/main" val="4196426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a:xfrm>
            <a:off x="3913974" y="3721919"/>
            <a:ext cx="4373354" cy="919705"/>
          </a:xfrm>
        </p:spPr>
        <p:txBody>
          <a:bodyPr>
            <a:normAutofit fontScale="85000" lnSpcReduction="20000"/>
          </a:bodyPr>
          <a:lstStyle/>
          <a:p>
            <a:r>
              <a:rPr lang="en-US" altLang="zh-CN" dirty="0"/>
              <a:t>Rust-</a:t>
            </a:r>
            <a:r>
              <a:rPr lang="en-US" altLang="zh-CN" dirty="0" err="1"/>
              <a:t>Shyper</a:t>
            </a:r>
            <a:endParaRPr lang="en-US" altLang="zh-CN" dirty="0"/>
          </a:p>
          <a:p>
            <a:r>
              <a:rPr lang="zh-CN" altLang="en-US" dirty="0"/>
              <a:t>整体设计</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dirty="0"/>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25996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en-US" altLang="zh-CN" dirty="0"/>
              <a:t> </a:t>
            </a:r>
            <a:r>
              <a:rPr lang="zh-CN" altLang="en-US" dirty="0"/>
              <a:t>架构设计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7</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248235" y="1301686"/>
            <a:ext cx="5435596" cy="5366405"/>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基于</a:t>
            </a:r>
            <a:r>
              <a:rPr lang="en-US" altLang="zh-CN" dirty="0">
                <a:latin typeface="+mj-ea"/>
                <a:ea typeface="+mj-ea"/>
              </a:rPr>
              <a:t>Rust</a:t>
            </a:r>
            <a:r>
              <a:rPr lang="zh-CN" altLang="en-US" dirty="0">
                <a:latin typeface="+mj-ea"/>
                <a:ea typeface="+mj-ea"/>
              </a:rPr>
              <a:t>语言，</a:t>
            </a:r>
            <a:r>
              <a:rPr lang="en-US" altLang="zh-CN" dirty="0">
                <a:latin typeface="+mj-ea"/>
                <a:ea typeface="+mj-ea"/>
              </a:rPr>
              <a:t>Type I</a:t>
            </a:r>
            <a:r>
              <a:rPr lang="zh-CN" altLang="en-US" dirty="0">
                <a:latin typeface="+mj-ea"/>
                <a:ea typeface="+mj-ea"/>
              </a:rPr>
              <a:t>虚拟机监视器，具备良好的隔离性和轻量的代码实现。能够支持</a:t>
            </a:r>
            <a:r>
              <a:rPr lang="en-US" altLang="zh-CN" dirty="0">
                <a:latin typeface="+mj-ea"/>
                <a:ea typeface="+mj-ea"/>
              </a:rPr>
              <a:t>Linux</a:t>
            </a:r>
            <a:r>
              <a:rPr lang="zh-CN" altLang="en-US" dirty="0">
                <a:latin typeface="+mj-ea"/>
                <a:ea typeface="+mj-ea"/>
              </a:rPr>
              <a:t>、</a:t>
            </a:r>
            <a:r>
              <a:rPr lang="en-US" altLang="zh-CN" dirty="0">
                <a:latin typeface="+mj-ea"/>
                <a:ea typeface="+mj-ea"/>
              </a:rPr>
              <a:t>RTOS</a:t>
            </a:r>
            <a:r>
              <a:rPr lang="zh-CN" altLang="en-US" dirty="0">
                <a:latin typeface="+mj-ea"/>
                <a:ea typeface="+mj-ea"/>
              </a:rPr>
              <a:t>、裸应用等系统；</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灵活、动态创建并配置虚拟机，能够为实时操作系统创建实时虚拟机，保障嵌入式场景的实时需求；</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具备资源隔离属性，保障不同虚拟机间的隔离性；</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实现多种模拟设备，提供基本的磁盘、网络、串口等设备的虚拟化实现，提高资源利用率；</a:t>
            </a:r>
            <a:endParaRPr lang="en-US" altLang="zh-CN" dirty="0">
              <a:latin typeface="+mj-ea"/>
              <a:ea typeface="+mj-ea"/>
            </a:endParaRPr>
          </a:p>
          <a:p>
            <a:pPr algn="just">
              <a:lnSpc>
                <a:spcPct val="130000"/>
              </a:lnSpc>
            </a:pPr>
            <a:endParaRPr lang="zh-CN" altLang="en-US"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提供传统虚拟机迁移机制以及本地热更新机制，保障虚拟机监视器正常运行过程中的可靠性；</a:t>
            </a: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4" name="图形 1">
            <a:extLst>
              <a:ext uri="{FF2B5EF4-FFF2-40B4-BE49-F238E27FC236}">
                <a16:creationId xmlns:a16="http://schemas.microsoft.com/office/drawing/2014/main" id="{CAFC4E16-9E4E-1524-BE28-F03B4724C6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317" y="629287"/>
            <a:ext cx="5759450" cy="5954395"/>
          </a:xfrm>
          <a:prstGeom prst="rect">
            <a:avLst/>
          </a:prstGeom>
        </p:spPr>
      </p:pic>
      <p:sp>
        <p:nvSpPr>
          <p:cNvPr id="5" name="平行四边形 4">
            <a:extLst>
              <a:ext uri="{FF2B5EF4-FFF2-40B4-BE49-F238E27FC236}">
                <a16:creationId xmlns:a16="http://schemas.microsoft.com/office/drawing/2014/main" id="{229BD7D7-8856-8F3B-3D02-692CDF4537A9}"/>
              </a:ext>
            </a:extLst>
          </p:cNvPr>
          <p:cNvSpPr/>
          <p:nvPr/>
        </p:nvSpPr>
        <p:spPr>
          <a:xfrm>
            <a:off x="6248234" y="740498"/>
            <a:ext cx="3192327"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zh-CN" altLang="en-US" sz="2000" b="1" spc="300" dirty="0">
                <a:solidFill>
                  <a:schemeClr val="bg1"/>
                </a:solidFill>
                <a:latin typeface="+mj-ea"/>
                <a:ea typeface="+mj-ea"/>
              </a:rPr>
              <a:t>特点</a:t>
            </a:r>
          </a:p>
        </p:txBody>
      </p:sp>
      <p:sp>
        <p:nvSpPr>
          <p:cNvPr id="6" name="矩形 5">
            <a:extLst>
              <a:ext uri="{FF2B5EF4-FFF2-40B4-BE49-F238E27FC236}">
                <a16:creationId xmlns:a16="http://schemas.microsoft.com/office/drawing/2014/main" id="{E692587E-E4FB-6F08-D7AE-DAD8E79887E4}"/>
              </a:ext>
            </a:extLst>
          </p:cNvPr>
          <p:cNvSpPr/>
          <p:nvPr/>
        </p:nvSpPr>
        <p:spPr>
          <a:xfrm>
            <a:off x="184317" y="5596128"/>
            <a:ext cx="5759449" cy="9509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ABED110-997D-CC5F-B000-DB6463D76101}"/>
              </a:ext>
            </a:extLst>
          </p:cNvPr>
          <p:cNvSpPr/>
          <p:nvPr/>
        </p:nvSpPr>
        <p:spPr>
          <a:xfrm>
            <a:off x="184316" y="2953510"/>
            <a:ext cx="5759449" cy="23500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320C7B2-B6FA-B994-C134-A41252353380}"/>
              </a:ext>
            </a:extLst>
          </p:cNvPr>
          <p:cNvSpPr/>
          <p:nvPr/>
        </p:nvSpPr>
        <p:spPr>
          <a:xfrm>
            <a:off x="184316" y="629287"/>
            <a:ext cx="5759449" cy="2031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76C3C35-84E2-A444-F184-2F8B050FD83B}"/>
              </a:ext>
            </a:extLst>
          </p:cNvPr>
          <p:cNvSpPr/>
          <p:nvPr/>
        </p:nvSpPr>
        <p:spPr>
          <a:xfrm>
            <a:off x="280416" y="968835"/>
            <a:ext cx="1645920" cy="5856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16954B8-446C-D708-B050-4E209C690EE3}"/>
              </a:ext>
            </a:extLst>
          </p:cNvPr>
          <p:cNvSpPr/>
          <p:nvPr/>
        </p:nvSpPr>
        <p:spPr>
          <a:xfrm>
            <a:off x="1109472" y="2016957"/>
            <a:ext cx="816864" cy="5856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79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5078501" cy="432823"/>
          </a:xfrm>
        </p:spPr>
        <p:txBody>
          <a:bodyPr>
            <a:normAutofit fontScale="92500" lnSpcReduction="10000"/>
          </a:bodyPr>
          <a:lstStyle/>
          <a:p>
            <a:r>
              <a:rPr lang="en-US" altLang="zh-CN" dirty="0"/>
              <a:t>Rust-</a:t>
            </a:r>
            <a:r>
              <a:rPr lang="en-US" altLang="zh-CN" dirty="0" err="1"/>
              <a:t>Shyper</a:t>
            </a:r>
            <a:r>
              <a:rPr lang="en-US" altLang="zh-CN" dirty="0"/>
              <a:t> CPU</a:t>
            </a:r>
            <a:r>
              <a:rPr lang="zh-CN" altLang="en-US" dirty="0"/>
              <a:t>虚拟化</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8</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7278930" y="1673068"/>
            <a:ext cx="3559263" cy="1765420"/>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数据中止异常</a:t>
            </a: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SMC</a:t>
            </a:r>
            <a:r>
              <a:rPr lang="zh-CN" altLang="en-US" dirty="0">
                <a:latin typeface="+mj-ea"/>
                <a:ea typeface="+mj-ea"/>
              </a:rPr>
              <a:t>特权请求</a:t>
            </a:r>
          </a:p>
          <a:p>
            <a:pPr marL="285750" indent="-285750" algn="just">
              <a:lnSpc>
                <a:spcPct val="130000"/>
              </a:lnSpc>
              <a:buFont typeface="Wingdings" panose="05000000000000000000" pitchFamily="2" charset="2"/>
              <a:buChar char="Ø"/>
            </a:pPr>
            <a:r>
              <a:rPr lang="zh-CN" altLang="en-US" dirty="0">
                <a:latin typeface="+mj-ea"/>
                <a:ea typeface="+mj-ea"/>
              </a:rPr>
              <a:t>中断事件</a:t>
            </a: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vCPU</a:t>
            </a:r>
            <a:r>
              <a:rPr lang="zh-CN" altLang="en-US" dirty="0">
                <a:latin typeface="+mj-ea"/>
                <a:ea typeface="+mj-ea"/>
              </a:rPr>
              <a:t>调度</a:t>
            </a:r>
          </a:p>
          <a:p>
            <a:pPr marL="285750" indent="-285750" algn="just">
              <a:lnSpc>
                <a:spcPct val="130000"/>
              </a:lnSpc>
              <a:buFont typeface="Wingdings" panose="05000000000000000000" pitchFamily="2" charset="2"/>
              <a:buChar char="Ø"/>
            </a:pPr>
            <a:endParaRPr lang="zh-CN" altLang="en-US" dirty="0">
              <a:latin typeface="+mj-ea"/>
              <a:ea typeface="+mj-ea"/>
            </a:endParaRPr>
          </a:p>
        </p:txBody>
      </p:sp>
      <p:sp>
        <p:nvSpPr>
          <p:cNvPr id="5" name="平行四边形 4">
            <a:extLst>
              <a:ext uri="{FF2B5EF4-FFF2-40B4-BE49-F238E27FC236}">
                <a16:creationId xmlns:a16="http://schemas.microsoft.com/office/drawing/2014/main" id="{229BD7D7-8856-8F3B-3D02-692CDF4537A9}"/>
              </a:ext>
            </a:extLst>
          </p:cNvPr>
          <p:cNvSpPr/>
          <p:nvPr/>
        </p:nvSpPr>
        <p:spPr>
          <a:xfrm>
            <a:off x="7278930" y="1111880"/>
            <a:ext cx="361766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2000" b="1" spc="300" dirty="0">
                <a:solidFill>
                  <a:schemeClr val="bg1"/>
                </a:solidFill>
                <a:latin typeface="+mj-ea"/>
                <a:ea typeface="+mj-ea"/>
              </a:rPr>
              <a:t>特权级切换</a:t>
            </a:r>
          </a:p>
        </p:txBody>
      </p:sp>
      <p:pic>
        <p:nvPicPr>
          <p:cNvPr id="11" name="图片 10">
            <a:extLst>
              <a:ext uri="{FF2B5EF4-FFF2-40B4-BE49-F238E27FC236}">
                <a16:creationId xmlns:a16="http://schemas.microsoft.com/office/drawing/2014/main" id="{55282969-C019-9095-C8B3-5497058B64FE}"/>
              </a:ext>
            </a:extLst>
          </p:cNvPr>
          <p:cNvPicPr>
            <a:picLocks noChangeAspect="1"/>
          </p:cNvPicPr>
          <p:nvPr/>
        </p:nvPicPr>
        <p:blipFill rotWithShape="1">
          <a:blip r:embed="rId3"/>
          <a:srcRect b="10120"/>
          <a:stretch/>
        </p:blipFill>
        <p:spPr>
          <a:xfrm>
            <a:off x="528909" y="1076614"/>
            <a:ext cx="5904849" cy="4864421"/>
          </a:xfrm>
          <a:prstGeom prst="rect">
            <a:avLst/>
          </a:prstGeom>
        </p:spPr>
      </p:pic>
      <p:sp>
        <p:nvSpPr>
          <p:cNvPr id="13" name="平行四边形 12">
            <a:extLst>
              <a:ext uri="{FF2B5EF4-FFF2-40B4-BE49-F238E27FC236}">
                <a16:creationId xmlns:a16="http://schemas.microsoft.com/office/drawing/2014/main" id="{326490A6-7C5F-C054-8BA3-E091C3459302}"/>
              </a:ext>
            </a:extLst>
          </p:cNvPr>
          <p:cNvSpPr/>
          <p:nvPr/>
        </p:nvSpPr>
        <p:spPr>
          <a:xfrm>
            <a:off x="7278930" y="3656582"/>
            <a:ext cx="361766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zh-CN" sz="2000" b="1" spc="300" dirty="0">
                <a:solidFill>
                  <a:schemeClr val="bg1"/>
                </a:solidFill>
                <a:latin typeface="+mj-ea"/>
                <a:ea typeface="+mj-ea"/>
              </a:rPr>
              <a:t>vCPU</a:t>
            </a:r>
            <a:r>
              <a:rPr lang="zh-CN" altLang="en-US" sz="2000" b="1" spc="300" dirty="0">
                <a:solidFill>
                  <a:schemeClr val="bg1"/>
                </a:solidFill>
                <a:latin typeface="+mj-ea"/>
                <a:ea typeface="+mj-ea"/>
              </a:rPr>
              <a:t>虚拟核心调度</a:t>
            </a:r>
          </a:p>
        </p:txBody>
      </p:sp>
      <p:sp>
        <p:nvSpPr>
          <p:cNvPr id="14" name="文本框 13">
            <a:extLst>
              <a:ext uri="{FF2B5EF4-FFF2-40B4-BE49-F238E27FC236}">
                <a16:creationId xmlns:a16="http://schemas.microsoft.com/office/drawing/2014/main" id="{119FA189-59FB-8F29-694C-E17C48E924ED}"/>
              </a:ext>
            </a:extLst>
          </p:cNvPr>
          <p:cNvSpPr txBox="1"/>
          <p:nvPr/>
        </p:nvSpPr>
        <p:spPr>
          <a:xfrm>
            <a:off x="7278930" y="4153587"/>
            <a:ext cx="3559263" cy="1405321"/>
          </a:xfrm>
          <a:prstGeom prst="rect">
            <a:avLst/>
          </a:prstGeom>
          <a:noFill/>
        </p:spPr>
        <p:txBody>
          <a:bodyPr wrap="square" lIns="0" tIns="0" rIns="0" bIns="0" rtlCol="0">
            <a:spAutoFit/>
          </a:bodyPr>
          <a:lstStyle/>
          <a:p>
            <a:pPr marL="342900" indent="-342900" algn="just">
              <a:lnSpc>
                <a:spcPct val="130000"/>
              </a:lnSpc>
              <a:buFont typeface="+mj-lt"/>
              <a:buAutoNum type="arabicPeriod"/>
            </a:pPr>
            <a:r>
              <a:rPr lang="en-US" altLang="zh-CN" dirty="0">
                <a:latin typeface="+mj-ea"/>
                <a:ea typeface="+mj-ea"/>
              </a:rPr>
              <a:t>EL2</a:t>
            </a:r>
            <a:r>
              <a:rPr lang="zh-CN" altLang="en-US" dirty="0">
                <a:latin typeface="+mj-ea"/>
                <a:ea typeface="+mj-ea"/>
              </a:rPr>
              <a:t>时钟中断</a:t>
            </a:r>
            <a:endParaRPr lang="en-US" altLang="zh-CN" dirty="0">
              <a:latin typeface="+mj-ea"/>
              <a:ea typeface="+mj-ea"/>
            </a:endParaRPr>
          </a:p>
          <a:p>
            <a:pPr marL="342900" indent="-342900" algn="just">
              <a:lnSpc>
                <a:spcPct val="130000"/>
              </a:lnSpc>
              <a:buFont typeface="+mj-lt"/>
              <a:buAutoNum type="arabicPeriod"/>
            </a:pPr>
            <a:r>
              <a:rPr lang="zh-CN" altLang="en-US" dirty="0">
                <a:latin typeface="+mj-ea"/>
                <a:ea typeface="+mj-ea"/>
              </a:rPr>
              <a:t>切换活跃</a:t>
            </a:r>
            <a:r>
              <a:rPr lang="en-US" altLang="zh-CN" dirty="0">
                <a:latin typeface="+mj-ea"/>
                <a:ea typeface="+mj-ea"/>
              </a:rPr>
              <a:t>vCPU</a:t>
            </a:r>
          </a:p>
          <a:p>
            <a:pPr marL="342900" indent="-342900" algn="just">
              <a:lnSpc>
                <a:spcPct val="130000"/>
              </a:lnSpc>
              <a:buFont typeface="+mj-lt"/>
              <a:buAutoNum type="arabicPeriod"/>
            </a:pPr>
            <a:r>
              <a:rPr lang="zh-CN" altLang="en-US" dirty="0">
                <a:latin typeface="+mj-ea"/>
                <a:ea typeface="+mj-ea"/>
              </a:rPr>
              <a:t>恢复</a:t>
            </a:r>
            <a:r>
              <a:rPr lang="en-US" altLang="zh-CN" dirty="0">
                <a:latin typeface="+mj-ea"/>
                <a:ea typeface="+mj-ea"/>
              </a:rPr>
              <a:t>vCPU</a:t>
            </a:r>
            <a:r>
              <a:rPr lang="zh-CN" altLang="en-US" dirty="0">
                <a:latin typeface="+mj-ea"/>
                <a:ea typeface="+mj-ea"/>
              </a:rPr>
              <a:t>上下文</a:t>
            </a:r>
            <a:endParaRPr lang="en-US" altLang="zh-CN" dirty="0">
              <a:latin typeface="+mj-ea"/>
              <a:ea typeface="+mj-ea"/>
            </a:endParaRPr>
          </a:p>
          <a:p>
            <a:pPr marL="342900" indent="-342900" algn="just">
              <a:lnSpc>
                <a:spcPct val="130000"/>
              </a:lnSpc>
              <a:buFont typeface="+mj-lt"/>
              <a:buAutoNum type="arabicPeriod"/>
            </a:pPr>
            <a:r>
              <a:rPr lang="en-US" altLang="zh-CN" dirty="0" err="1">
                <a:latin typeface="+mj-ea"/>
                <a:ea typeface="+mj-ea"/>
              </a:rPr>
              <a:t>eret</a:t>
            </a:r>
            <a:r>
              <a:rPr lang="zh-CN" altLang="en-US" dirty="0">
                <a:latin typeface="+mj-ea"/>
                <a:ea typeface="+mj-ea"/>
              </a:rPr>
              <a:t>返回虚拟机</a:t>
            </a:r>
          </a:p>
        </p:txBody>
      </p:sp>
    </p:spTree>
    <p:extLst>
      <p:ext uri="{BB962C8B-B14F-4D97-AF65-F5344CB8AC3E}">
        <p14:creationId xmlns:p14="http://schemas.microsoft.com/office/powerpoint/2010/main" val="280508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4606864" cy="432823"/>
          </a:xfrm>
        </p:spPr>
        <p:txBody>
          <a:bodyPr>
            <a:normAutofit fontScale="92500" lnSpcReduction="10000"/>
          </a:bodyPr>
          <a:lstStyle/>
          <a:p>
            <a:r>
              <a:rPr lang="en-US" altLang="zh-CN" dirty="0"/>
              <a:t>Rust-</a:t>
            </a:r>
            <a:r>
              <a:rPr lang="en-US" altLang="zh-CN" dirty="0" err="1"/>
              <a:t>Shyper</a:t>
            </a:r>
            <a:r>
              <a:rPr lang="zh-CN" altLang="en-US" dirty="0"/>
              <a:t>内存虚拟化</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9</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683629" y="1473417"/>
            <a:ext cx="4430341" cy="4286110"/>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虚拟机的虚拟地址（</a:t>
            </a:r>
            <a:r>
              <a:rPr lang="en-US" altLang="zh-CN" dirty="0">
                <a:latin typeface="+mj-ea"/>
                <a:ea typeface="+mj-ea"/>
              </a:rPr>
              <a:t>GVA</a:t>
            </a:r>
            <a:r>
              <a:rPr lang="zh-CN" altLang="en-US" dirty="0">
                <a:latin typeface="+mj-ea"/>
                <a:ea typeface="+mj-ea"/>
              </a:rPr>
              <a:t>）经过第一轮地址翻译后得到中间物理地址（</a:t>
            </a:r>
            <a:r>
              <a:rPr lang="en-US" altLang="zh-CN" dirty="0">
                <a:latin typeface="+mj-ea"/>
                <a:ea typeface="+mj-ea"/>
              </a:rPr>
              <a:t>IPA</a:t>
            </a:r>
            <a:r>
              <a:rPr lang="zh-CN" altLang="en-US" dirty="0">
                <a:latin typeface="+mj-ea"/>
                <a:ea typeface="+mj-ea"/>
              </a:rPr>
              <a:t>），一阶段地址翻译页表由虚拟机提供；</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IPA</a:t>
            </a:r>
            <a:r>
              <a:rPr lang="zh-CN" altLang="en-US" dirty="0">
                <a:latin typeface="+mj-ea"/>
                <a:ea typeface="+mj-ea"/>
              </a:rPr>
              <a:t>经由第二轮地址翻译后得到真实物理地址，二阶段地址翻译页表由虚拟机监视器提供；</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通过对第二阶段地址翻译页表的配置，</a:t>
            </a:r>
            <a:r>
              <a:rPr lang="en-US" altLang="zh-CN" dirty="0">
                <a:latin typeface="+mj-ea"/>
                <a:ea typeface="+mj-ea"/>
              </a:rPr>
              <a:t>Rust-</a:t>
            </a:r>
            <a:r>
              <a:rPr lang="en-US" altLang="zh-CN" dirty="0" err="1">
                <a:latin typeface="+mj-ea"/>
                <a:ea typeface="+mj-ea"/>
              </a:rPr>
              <a:t>Shyper</a:t>
            </a:r>
            <a:r>
              <a:rPr lang="zh-CN" altLang="en-US" dirty="0">
                <a:latin typeface="+mj-ea"/>
                <a:ea typeface="+mj-ea"/>
              </a:rPr>
              <a:t>可以在保障隔离性的同时，实现虚拟机间共享内存的效果；</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sp>
        <p:nvSpPr>
          <p:cNvPr id="5" name="平行四边形 4">
            <a:extLst>
              <a:ext uri="{FF2B5EF4-FFF2-40B4-BE49-F238E27FC236}">
                <a16:creationId xmlns:a16="http://schemas.microsoft.com/office/drawing/2014/main" id="{229BD7D7-8856-8F3B-3D02-692CDF4537A9}"/>
              </a:ext>
            </a:extLst>
          </p:cNvPr>
          <p:cNvSpPr/>
          <p:nvPr/>
        </p:nvSpPr>
        <p:spPr>
          <a:xfrm>
            <a:off x="6683629" y="901565"/>
            <a:ext cx="2575874"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2000" b="1" spc="300" dirty="0">
                <a:solidFill>
                  <a:schemeClr val="bg1"/>
                </a:solidFill>
                <a:latin typeface="+mj-ea"/>
                <a:ea typeface="+mj-ea"/>
              </a:rPr>
              <a:t>二阶段地址翻译</a:t>
            </a:r>
          </a:p>
        </p:txBody>
      </p:sp>
      <p:pic>
        <p:nvPicPr>
          <p:cNvPr id="4" name="图片 3">
            <a:extLst>
              <a:ext uri="{FF2B5EF4-FFF2-40B4-BE49-F238E27FC236}">
                <a16:creationId xmlns:a16="http://schemas.microsoft.com/office/drawing/2014/main" id="{9ED71D5B-7FC6-10F6-8302-1D15B4D555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5" y="636107"/>
            <a:ext cx="5749925" cy="6027420"/>
          </a:xfrm>
          <a:prstGeom prst="rect">
            <a:avLst/>
          </a:prstGeom>
          <a:noFill/>
          <a:ln>
            <a:noFill/>
          </a:ln>
        </p:spPr>
      </p:pic>
    </p:spTree>
    <p:extLst>
      <p:ext uri="{BB962C8B-B14F-4D97-AF65-F5344CB8AC3E}">
        <p14:creationId xmlns:p14="http://schemas.microsoft.com/office/powerpoint/2010/main" val="1064477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9.0,&quot;FooterHeight&quot;:0.0,&quot;SideMargin&quot;:5.5,&quot;TopMargin&quot;:0.0,&quot;BottomMargin&quot;:4.0,&quot;IntervalMargin&quot;:5.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4.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5.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fontScheme name="自定义 1">
      <a:majorFont>
        <a:latin typeface="Times New Roman"/>
        <a:ea typeface="Microsoft YaHei"/>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3647</TotalTime>
  <Words>6624</Words>
  <Application>Microsoft Office PowerPoint</Application>
  <PresentationFormat>宽屏</PresentationFormat>
  <Paragraphs>545</Paragraphs>
  <Slides>29</Slides>
  <Notes>28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微软雅黑 Light</vt:lpstr>
      <vt:lpstr>Arial</vt:lpstr>
      <vt:lpstr>等线 Light</vt:lpstr>
      <vt:lpstr>Wingdings</vt:lpstr>
      <vt:lpstr>微软雅黑</vt:lpstr>
      <vt:lpstr>等线</vt:lpstr>
      <vt:lpstr>微软雅黑</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lanzhiqi19981218@126.com</dc:creator>
  <cp:lastModifiedBy>柯洋 胡</cp:lastModifiedBy>
  <cp:revision>759</cp:revision>
  <dcterms:created xsi:type="dcterms:W3CDTF">2019-01-22T05:07:51Z</dcterms:created>
  <dcterms:modified xsi:type="dcterms:W3CDTF">2023-05-06T07:38:37Z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2019-04-13T04:06:38.2988467Z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8f1d0d85-f7ce-4e8a-88d4-37817bcfd9f9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